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314" r:id="rId3"/>
    <p:sldId id="257" r:id="rId4"/>
    <p:sldId id="290" r:id="rId5"/>
    <p:sldId id="315" r:id="rId6"/>
    <p:sldId id="306" r:id="rId7"/>
    <p:sldId id="308" r:id="rId8"/>
    <p:sldId id="291" r:id="rId9"/>
    <p:sldId id="292" r:id="rId10"/>
    <p:sldId id="260" r:id="rId11"/>
    <p:sldId id="278" r:id="rId12"/>
    <p:sldId id="312" r:id="rId13"/>
    <p:sldId id="303" r:id="rId14"/>
    <p:sldId id="304" r:id="rId15"/>
    <p:sldId id="294" r:id="rId16"/>
    <p:sldId id="317" r:id="rId17"/>
    <p:sldId id="309" r:id="rId18"/>
    <p:sldId id="265" r:id="rId19"/>
    <p:sldId id="296" r:id="rId20"/>
    <p:sldId id="269" r:id="rId21"/>
    <p:sldId id="270" r:id="rId22"/>
    <p:sldId id="301" r:id="rId23"/>
    <p:sldId id="286" r:id="rId24"/>
  </p:sldIdLst>
  <p:sldSz cx="12192000" cy="6858000"/>
  <p:notesSz cx="6858000" cy="9144000"/>
  <p:embeddedFontLst>
    <p:embeddedFont>
      <p:font typeface="Barlow" panose="00000500000000000000" pitchFamily="2" charset="0"/>
      <p:regular r:id="rId26"/>
      <p:bold r:id="rId27"/>
      <p:italic r:id="rId28"/>
      <p:boldItalic r:id="rId29"/>
    </p:embeddedFont>
    <p:embeddedFont>
      <p:font typeface="Barlow Bold" panose="00000800000000000000" pitchFamily="2" charset="0"/>
      <p:regular r:id="rId30"/>
      <p:bold r:id="rId31"/>
    </p:embeddedFont>
    <p:embeddedFont>
      <p:font typeface="Barlow Medium" panose="00000600000000000000" pitchFamily="2" charset="0"/>
      <p:regular r:id="rId32"/>
      <p:italic r:id="rId33"/>
    </p:embeddedFont>
    <p:embeddedFont>
      <p:font typeface="Barlow Semi-Bold" panose="020B0604020202020204" charset="0"/>
      <p:regular r:id="rId34"/>
      <p:bold r:id="rId35"/>
    </p:embeddedFont>
    <p:embeddedFont>
      <p:font typeface="Montserrat" panose="00000500000000000000" pitchFamily="2"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0E0013-ADC2-F208-2828-B5A56DFF3949}" v="6" dt="2025-04-14T14:11:26.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30" autoAdjust="0"/>
  </p:normalViewPr>
  <p:slideViewPr>
    <p:cSldViewPr>
      <p:cViewPr varScale="1">
        <p:scale>
          <a:sx n="82" d="100"/>
          <a:sy n="82" d="100"/>
        </p:scale>
        <p:origin x="1104" y="10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62" d="100"/>
          <a:sy n="62" d="100"/>
        </p:scale>
        <p:origin x="3226" y="-86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ahsanuetm143@gmail.com" userId="78660942e384ae19" providerId="Windows Live" clId="Web-{AF0E0013-ADC2-F208-2828-B5A56DFF3949}"/>
    <pc:docChg chg="modSld">
      <pc:chgData name="muhammadahsanuetm143@gmail.com" userId="78660942e384ae19" providerId="Windows Live" clId="Web-{AF0E0013-ADC2-F208-2828-B5A56DFF3949}" dt="2025-04-14T14:11:26.911" v="3" actId="20577"/>
      <pc:docMkLst>
        <pc:docMk/>
      </pc:docMkLst>
      <pc:sldChg chg="modSp">
        <pc:chgData name="muhammadahsanuetm143@gmail.com" userId="78660942e384ae19" providerId="Windows Live" clId="Web-{AF0E0013-ADC2-F208-2828-B5A56DFF3949}" dt="2025-04-14T14:11:26.911" v="3" actId="20577"/>
        <pc:sldMkLst>
          <pc:docMk/>
          <pc:sldMk cId="0" sldId="257"/>
        </pc:sldMkLst>
        <pc:spChg chg="mod">
          <ac:chgData name="muhammadahsanuetm143@gmail.com" userId="78660942e384ae19" providerId="Windows Live" clId="Web-{AF0E0013-ADC2-F208-2828-B5A56DFF3949}" dt="2025-04-14T14:11:26.911" v="3" actId="20577"/>
          <ac:spMkLst>
            <pc:docMk/>
            <pc:sldMk cId="0" sldId="257"/>
            <ac:spMk id="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45D54-1A26-41B0-8BB6-4130B6B79526}" type="datetimeFigureOut">
              <a:rPr lang="en-US" smtClean="0"/>
              <a:t>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66250-8D69-4129-90ED-4B4B4B32496B}" type="slidenum">
              <a:rPr lang="en-US" smtClean="0"/>
              <a:t>‹#›</a:t>
            </a:fld>
            <a:endParaRPr lang="en-US"/>
          </a:p>
        </p:txBody>
      </p:sp>
    </p:spTree>
    <p:extLst>
      <p:ext uri="{BB962C8B-B14F-4D97-AF65-F5344CB8AC3E}">
        <p14:creationId xmlns:p14="http://schemas.microsoft.com/office/powerpoint/2010/main" val="3985976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666250-8D69-4129-90ED-4B4B4B32496B}" type="slidenum">
              <a:rPr lang="en-US" smtClean="0"/>
              <a:t>2</a:t>
            </a:fld>
            <a:endParaRPr lang="en-US"/>
          </a:p>
        </p:txBody>
      </p:sp>
    </p:spTree>
    <p:extLst>
      <p:ext uri="{BB962C8B-B14F-4D97-AF65-F5344CB8AC3E}">
        <p14:creationId xmlns:p14="http://schemas.microsoft.com/office/powerpoint/2010/main" val="240174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Söhne"/>
              </a:rPr>
              <a:t>The Vietnam War was a significant turning point for aerial combat strategies, leading to major changes in how the United States trained its fighter pilots. The creation of the Navy Fighter Weapons School, commonly known as "Top Gun," was directly influenced by the lessons learned during this conflict. Here are some of the top lessons that shaped its curriculum:</a:t>
            </a:r>
          </a:p>
          <a:p>
            <a:pPr algn="l">
              <a:buFont typeface="+mj-lt"/>
              <a:buAutoNum type="arabicPeriod"/>
            </a:pPr>
            <a:r>
              <a:rPr lang="en-US" b="1" i="0" dirty="0">
                <a:solidFill>
                  <a:srgbClr val="0D0D0D"/>
                </a:solidFill>
                <a:effectLst/>
                <a:highlight>
                  <a:srgbClr val="FFFFFF"/>
                </a:highlight>
                <a:latin typeface="Söhne"/>
              </a:rPr>
              <a:t>Importance of Dogfighting Skills</a:t>
            </a:r>
            <a:r>
              <a:rPr lang="en-US" b="0" i="0" dirty="0">
                <a:solidFill>
                  <a:srgbClr val="0D0D0D"/>
                </a:solidFill>
                <a:effectLst/>
                <a:highlight>
                  <a:srgbClr val="FFFFFF"/>
                </a:highlight>
                <a:latin typeface="Söhne"/>
              </a:rPr>
              <a:t>: During the Vietnam War, U.S. pilots encountered unexpected challenges from the agile and often technically inferior North Vietnamese MiGs. This revealed a deficiency in close-range combat skills among U.S. pilots, as prior training had heavily favored missile engagements over traditional dogfighting. The need for proficiency in close aerial combat became a foundational element of Top Gun's training program.</a:t>
            </a:r>
          </a:p>
          <a:p>
            <a:pPr algn="l">
              <a:buFont typeface="+mj-lt"/>
              <a:buAutoNum type="arabicPeriod"/>
            </a:pPr>
            <a:r>
              <a:rPr lang="en-US" b="1" i="0" dirty="0">
                <a:solidFill>
                  <a:srgbClr val="0D0D0D"/>
                </a:solidFill>
                <a:effectLst/>
                <a:highlight>
                  <a:srgbClr val="FFFFFF"/>
                </a:highlight>
                <a:latin typeface="Söhne"/>
              </a:rPr>
              <a:t>Advanced Tactics and Maneuvering</a:t>
            </a:r>
            <a:r>
              <a:rPr lang="en-US" b="0" i="0" dirty="0">
                <a:solidFill>
                  <a:srgbClr val="0D0D0D"/>
                </a:solidFill>
                <a:effectLst/>
                <a:highlight>
                  <a:srgbClr val="FFFFFF"/>
                </a:highlight>
                <a:latin typeface="Söhne"/>
              </a:rPr>
              <a:t>: The war highlighted the necessity for pilots to understand and execute complex aerial maneuvers. Top Gun incorporated advanced tactical training that emphasized outmaneuvering the enemy, utilizing the aircraft's capabilities to their fullest, and understanding the limits of both the aircraft and the pilot.</a:t>
            </a:r>
          </a:p>
          <a:p>
            <a:pPr algn="l">
              <a:buFont typeface="+mj-lt"/>
              <a:buAutoNum type="arabicPeriod"/>
            </a:pPr>
            <a:r>
              <a:rPr lang="en-US" b="1" i="0" dirty="0">
                <a:solidFill>
                  <a:srgbClr val="0D0D0D"/>
                </a:solidFill>
                <a:effectLst/>
                <a:highlight>
                  <a:srgbClr val="FFFFFF"/>
                </a:highlight>
                <a:latin typeface="Söhne"/>
              </a:rPr>
              <a:t>Mission Debriefings</a:t>
            </a:r>
            <a:r>
              <a:rPr lang="en-US" b="0" i="0" dirty="0">
                <a:solidFill>
                  <a:srgbClr val="0D0D0D"/>
                </a:solidFill>
                <a:effectLst/>
                <a:highlight>
                  <a:srgbClr val="FFFFFF"/>
                </a:highlight>
                <a:latin typeface="Söhne"/>
              </a:rPr>
              <a:t>: Critical analysis of each mission played a crucial role in improving performance. The detailed debriefings that became a staple of Top Gun training helped pilots learn quickly from their mistakes and successes, fostering a culture of continuous improvement and adaptability.</a:t>
            </a:r>
          </a:p>
          <a:p>
            <a:pPr algn="l">
              <a:buFont typeface="+mj-lt"/>
              <a:buAutoNum type="arabicPeriod"/>
            </a:pPr>
            <a:r>
              <a:rPr lang="en-US" b="1" i="0" dirty="0">
                <a:solidFill>
                  <a:srgbClr val="0D0D0D"/>
                </a:solidFill>
                <a:effectLst/>
                <a:highlight>
                  <a:srgbClr val="FFFFFF"/>
                </a:highlight>
                <a:latin typeface="Söhne"/>
              </a:rPr>
              <a:t>Adversary Tactics Training</a:t>
            </a:r>
            <a:r>
              <a:rPr lang="en-US" b="0" i="0" dirty="0">
                <a:solidFill>
                  <a:srgbClr val="0D0D0D"/>
                </a:solidFill>
                <a:effectLst/>
                <a:highlight>
                  <a:srgbClr val="FFFFFF"/>
                </a:highlight>
                <a:latin typeface="Söhne"/>
              </a:rPr>
              <a:t>: Exposure to and understanding of enemy tactics were lacking in the early stages of the Vietnam War. Top Gun introduced "adversary" or "aggressor" squadrons that used similar tactics and aircraft as the enemy, providing realistic training and helping pilots anticipate and counteract enemy maneuvers effectively.</a:t>
            </a:r>
          </a:p>
          <a:p>
            <a:pPr algn="l">
              <a:buFont typeface="+mj-lt"/>
              <a:buAutoNum type="arabicPeriod"/>
            </a:pPr>
            <a:r>
              <a:rPr lang="en-US" b="1" i="0" dirty="0">
                <a:solidFill>
                  <a:srgbClr val="0D0D0D"/>
                </a:solidFill>
                <a:effectLst/>
                <a:highlight>
                  <a:srgbClr val="FFFFFF"/>
                </a:highlight>
                <a:latin typeface="Söhne"/>
              </a:rPr>
              <a:t>Interdisciplinary Knowledge</a:t>
            </a:r>
            <a:r>
              <a:rPr lang="en-US" b="0" i="0" dirty="0">
                <a:solidFill>
                  <a:srgbClr val="0D0D0D"/>
                </a:solidFill>
                <a:effectLst/>
                <a:highlight>
                  <a:srgbClr val="FFFFFF"/>
                </a:highlight>
                <a:latin typeface="Söhne"/>
              </a:rPr>
              <a:t>: The war underscored the importance of comprehensive knowledge of all aspects of aerial warfare, including expertise in weapons systems, radar, electronics, and survival skills. Top Gun's curriculum was designed to produce well-rounded pilots who were experts not only in flying but also in the technological and strategic elements of modern aerial combat.</a:t>
            </a:r>
          </a:p>
          <a:p>
            <a:pPr algn="l">
              <a:buFont typeface="+mj-lt"/>
              <a:buAutoNum type="arabicPeriod"/>
            </a:pPr>
            <a:r>
              <a:rPr lang="en-US" b="1" i="0" dirty="0">
                <a:solidFill>
                  <a:srgbClr val="0D0D0D"/>
                </a:solidFill>
                <a:effectLst/>
                <a:highlight>
                  <a:srgbClr val="FFFFFF"/>
                </a:highlight>
                <a:latin typeface="Söhne"/>
              </a:rPr>
              <a:t>Importance of Psychological Readiness</a:t>
            </a:r>
            <a:r>
              <a:rPr lang="en-US" b="0" i="0" dirty="0">
                <a:solidFill>
                  <a:srgbClr val="0D0D0D"/>
                </a:solidFill>
                <a:effectLst/>
                <a:highlight>
                  <a:srgbClr val="FFFFFF"/>
                </a:highlight>
                <a:latin typeface="Söhne"/>
              </a:rPr>
              <a:t>: The stresses and demands of aerial combat in Vietnam revealed the need for psychological resilience. Top Gun incorporated mental conditioning into its training, preparing pilots to handle the pressures of combat and make swift, effective decisions under duress.</a:t>
            </a:r>
          </a:p>
          <a:p>
            <a:pPr algn="l">
              <a:buFont typeface="+mj-lt"/>
              <a:buAutoNum type="arabicPeriod"/>
            </a:pPr>
            <a:r>
              <a:rPr lang="en-US" b="1" i="0" dirty="0">
                <a:solidFill>
                  <a:srgbClr val="0D0D0D"/>
                </a:solidFill>
                <a:effectLst/>
                <a:highlight>
                  <a:srgbClr val="FFFFFF"/>
                </a:highlight>
                <a:latin typeface="Söhne"/>
              </a:rPr>
              <a:t>Peer-Led Training</a:t>
            </a:r>
            <a:r>
              <a:rPr lang="en-US" b="0" i="0" dirty="0">
                <a:solidFill>
                  <a:srgbClr val="0D0D0D"/>
                </a:solidFill>
                <a:effectLst/>
                <a:highlight>
                  <a:srgbClr val="FFFFFF"/>
                </a:highlight>
                <a:latin typeface="Söhne"/>
              </a:rPr>
              <a:t>: Top Gun was established on the principle that experienced fighter pilots are the most effective instructors. This peer-led training approach ensured that the lessons were practical, battle-tested, and immediately applicable, enhancing the learning process.</a:t>
            </a:r>
          </a:p>
          <a:p>
            <a:endParaRPr lang="en-US" dirty="0"/>
          </a:p>
        </p:txBody>
      </p:sp>
      <p:sp>
        <p:nvSpPr>
          <p:cNvPr id="4" name="Slide Number Placeholder 3"/>
          <p:cNvSpPr>
            <a:spLocks noGrp="1"/>
          </p:cNvSpPr>
          <p:nvPr>
            <p:ph type="sldNum" sz="quarter" idx="5"/>
          </p:nvPr>
        </p:nvSpPr>
        <p:spPr/>
        <p:txBody>
          <a:bodyPr/>
          <a:lstStyle/>
          <a:p>
            <a:fld id="{9D666250-8D69-4129-90ED-4B4B4B32496B}" type="slidenum">
              <a:rPr lang="en-US" smtClean="0"/>
              <a:t>18</a:t>
            </a:fld>
            <a:endParaRPr lang="en-US"/>
          </a:p>
        </p:txBody>
      </p:sp>
    </p:spTree>
    <p:extLst>
      <p:ext uri="{BB962C8B-B14F-4D97-AF65-F5344CB8AC3E}">
        <p14:creationId xmlns:p14="http://schemas.microsoft.com/office/powerpoint/2010/main" val="238383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2.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1.jpe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jpeg"/><Relationship Id="rId7"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jpeg"/><Relationship Id="rId7" Type="http://schemas.openxmlformats.org/officeDocument/2006/relationships/image" Target="../media/image39.png"/><Relationship Id="rId12"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6.svg"/><Relationship Id="rId10"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jpeg"/><Relationship Id="rId7" Type="http://schemas.openxmlformats.org/officeDocument/2006/relationships/image" Target="../media/image4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4.jpeg"/><Relationship Id="rId7"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27.jpe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jpe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jpe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56.jp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jpeg"/><Relationship Id="rId7" Type="http://schemas.openxmlformats.org/officeDocument/2006/relationships/image" Target="../media/image5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mailto:james@frontiervectors.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eg"/><Relationship Id="rId7"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jpeg"/><Relationship Id="rId7"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jpeg"/><Relationship Id="rId7"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jpeg"/><Relationship Id="rId7"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4.jpeg"/><Relationship Id="rId7"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27.jpe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eg"/><Relationship Id="rId7" Type="http://schemas.openxmlformats.org/officeDocument/2006/relationships/image" Target="../media/image29.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0" y="-71641"/>
            <a:ext cx="12191400" cy="6928966"/>
          </a:xfrm>
          <a:prstGeom prst="rect">
            <a:avLst/>
          </a:prstGeom>
        </p:spPr>
        <p:txBody>
          <a:bodyPr lIns="33860" tIns="33860" rIns="33860" bIns="33860" rtlCol="0" anchor="ctr"/>
          <a:lstStyle/>
          <a:p>
            <a:pPr algn="ctr">
              <a:lnSpc>
                <a:spcPts val="1773"/>
              </a:lnSpc>
              <a:spcBef>
                <a:spcPct val="0"/>
              </a:spcBef>
            </a:pPr>
            <a:endParaRPr/>
          </a:p>
        </p:txBody>
      </p:sp>
      <p:sp>
        <p:nvSpPr>
          <p:cNvPr id="4" name="Freeform 4"/>
          <p:cNvSpPr/>
          <p:nvPr/>
        </p:nvSpPr>
        <p:spPr>
          <a:xfrm>
            <a:off x="-24800" y="-38394"/>
            <a:ext cx="12191400" cy="6856650"/>
          </a:xfrm>
          <a:custGeom>
            <a:avLst/>
            <a:gdLst/>
            <a:ahLst/>
            <a:cxnLst/>
            <a:rect l="l" t="t" r="r" b="b"/>
            <a:pathLst>
              <a:path w="4817304" h="2709333">
                <a:moveTo>
                  <a:pt x="0" y="0"/>
                </a:moveTo>
                <a:lnTo>
                  <a:pt x="4817304" y="0"/>
                </a:lnTo>
                <a:lnTo>
                  <a:pt x="4817304" y="2709333"/>
                </a:lnTo>
                <a:lnTo>
                  <a:pt x="0" y="2709333"/>
                </a:lnTo>
                <a:close/>
              </a:path>
            </a:pathLst>
          </a:custGeom>
          <a:gradFill rotWithShape="1">
            <a:gsLst>
              <a:gs pos="0">
                <a:srgbClr val="000000">
                  <a:alpha val="100000"/>
                </a:srgbClr>
              </a:gs>
              <a:gs pos="50000">
                <a:srgbClr val="2F3132">
                  <a:alpha val="76000"/>
                </a:srgbClr>
              </a:gs>
              <a:gs pos="100000">
                <a:srgbClr val="5D626E">
                  <a:alpha val="66500"/>
                </a:srgbClr>
              </a:gs>
            </a:gsLst>
            <a:lin ang="0"/>
          </a:gradFill>
        </p:spPr>
        <p:txBody>
          <a:bodyPr/>
          <a:lstStyle/>
          <a:p>
            <a:endParaRPr lang="en-US" dirty="0"/>
          </a:p>
        </p:txBody>
      </p:sp>
      <p:pic>
        <p:nvPicPr>
          <p:cNvPr id="21" name="Picture 20" descr="A logo with a skull and a black hood&#10;&#10;Description automatically generated">
            <a:extLst>
              <a:ext uri="{FF2B5EF4-FFF2-40B4-BE49-F238E27FC236}">
                <a16:creationId xmlns:a16="http://schemas.microsoft.com/office/drawing/2014/main" id="{C5685962-7C49-D372-BF28-012126836F99}"/>
              </a:ext>
            </a:extLst>
          </p:cNvPr>
          <p:cNvPicPr>
            <a:picLocks noChangeAspect="1"/>
          </p:cNvPicPr>
          <p:nvPr/>
        </p:nvPicPr>
        <p:blipFill>
          <a:blip r:embed="rId2" cstate="print">
            <a:alphaModFix amt="20000"/>
            <a:extLst>
              <a:ext uri="{28A0092B-C50C-407E-A947-70E740481C1C}">
                <a14:useLocalDpi xmlns:a14="http://schemas.microsoft.com/office/drawing/2010/main" val="0"/>
              </a:ext>
            </a:extLst>
          </a:blip>
          <a:stretch>
            <a:fillRect/>
          </a:stretch>
        </p:blipFill>
        <p:spPr>
          <a:xfrm>
            <a:off x="3581400" y="-1828800"/>
            <a:ext cx="10246066" cy="10246066"/>
          </a:xfrm>
          <a:prstGeom prst="rect">
            <a:avLst/>
          </a:prstGeom>
        </p:spPr>
      </p:pic>
      <p:sp>
        <p:nvSpPr>
          <p:cNvPr id="7" name="Freeform 7"/>
          <p:cNvSpPr/>
          <p:nvPr/>
        </p:nvSpPr>
        <p:spPr>
          <a:xfrm>
            <a:off x="419570" y="433549"/>
            <a:ext cx="11299663" cy="5967238"/>
          </a:xfrm>
          <a:custGeom>
            <a:avLst/>
            <a:gdLst/>
            <a:ahLst/>
            <a:cxnLst/>
            <a:rect l="l" t="t" r="r" b="b"/>
            <a:pathLst>
              <a:path w="4464943" h="2357891">
                <a:moveTo>
                  <a:pt x="33344" y="0"/>
                </a:moveTo>
                <a:lnTo>
                  <a:pt x="4431600" y="0"/>
                </a:lnTo>
                <a:cubicBezTo>
                  <a:pt x="4440443" y="0"/>
                  <a:pt x="4448924" y="3513"/>
                  <a:pt x="4455177" y="9766"/>
                </a:cubicBezTo>
                <a:cubicBezTo>
                  <a:pt x="4461430" y="16019"/>
                  <a:pt x="4464943" y="24500"/>
                  <a:pt x="4464943" y="33344"/>
                </a:cubicBezTo>
                <a:lnTo>
                  <a:pt x="4464943" y="2324548"/>
                </a:lnTo>
                <a:cubicBezTo>
                  <a:pt x="4464943" y="2333391"/>
                  <a:pt x="4461430" y="2341872"/>
                  <a:pt x="4455177" y="2348125"/>
                </a:cubicBezTo>
                <a:cubicBezTo>
                  <a:pt x="4448924" y="2354378"/>
                  <a:pt x="4440443" y="2357891"/>
                  <a:pt x="4431600" y="2357891"/>
                </a:cubicBezTo>
                <a:lnTo>
                  <a:pt x="33344" y="2357891"/>
                </a:lnTo>
                <a:cubicBezTo>
                  <a:pt x="24500" y="2357891"/>
                  <a:pt x="16019" y="2354378"/>
                  <a:pt x="9766" y="2348125"/>
                </a:cubicBezTo>
                <a:cubicBezTo>
                  <a:pt x="3513" y="2341872"/>
                  <a:pt x="0" y="2333391"/>
                  <a:pt x="0" y="2324548"/>
                </a:cubicBezTo>
                <a:lnTo>
                  <a:pt x="0" y="33344"/>
                </a:lnTo>
                <a:cubicBezTo>
                  <a:pt x="0" y="24500"/>
                  <a:pt x="3513" y="16019"/>
                  <a:pt x="9766" y="9766"/>
                </a:cubicBezTo>
                <a:cubicBezTo>
                  <a:pt x="16019" y="3513"/>
                  <a:pt x="24500" y="0"/>
                  <a:pt x="33344"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8" name="TextBox 8"/>
          <p:cNvSpPr txBox="1"/>
          <p:nvPr/>
        </p:nvSpPr>
        <p:spPr>
          <a:xfrm>
            <a:off x="446768" y="348959"/>
            <a:ext cx="11299663" cy="6063660"/>
          </a:xfrm>
          <a:prstGeom prst="rect">
            <a:avLst/>
          </a:prstGeom>
        </p:spPr>
        <p:txBody>
          <a:bodyPr lIns="33860" tIns="33860" rIns="33860" bIns="33860" rtlCol="0" anchor="ctr"/>
          <a:lstStyle/>
          <a:p>
            <a:pPr algn="ctr">
              <a:lnSpc>
                <a:spcPts val="1919"/>
              </a:lnSpc>
            </a:pPr>
            <a:endParaRPr/>
          </a:p>
        </p:txBody>
      </p:sp>
      <p:sp>
        <p:nvSpPr>
          <p:cNvPr id="10" name="Freeform 10"/>
          <p:cNvSpPr/>
          <p:nvPr/>
        </p:nvSpPr>
        <p:spPr>
          <a:xfrm rot="10800000">
            <a:off x="2400" y="2952891"/>
            <a:ext cx="952219" cy="952219"/>
          </a:xfrm>
          <a:custGeom>
            <a:avLst/>
            <a:gdLst/>
            <a:ahLst/>
            <a:cxnLst/>
            <a:rect l="l" t="t" r="r" b="b"/>
            <a:pathLst>
              <a:path w="6350000" h="6350000">
                <a:moveTo>
                  <a:pt x="1324610" y="0"/>
                </a:moveTo>
                <a:lnTo>
                  <a:pt x="0" y="0"/>
                </a:lnTo>
                <a:lnTo>
                  <a:pt x="0" y="5025390"/>
                </a:lnTo>
                <a:lnTo>
                  <a:pt x="1324610" y="6350000"/>
                </a:lnTo>
                <a:lnTo>
                  <a:pt x="6350000" y="6350000"/>
                </a:lnTo>
                <a:lnTo>
                  <a:pt x="6350000" y="0"/>
                </a:lnTo>
                <a:close/>
              </a:path>
            </a:pathLst>
          </a:custGeom>
          <a:solidFill>
            <a:srgbClr val="5D626E"/>
          </a:solidFill>
        </p:spPr>
        <p:txBody>
          <a:bodyPr/>
          <a:lstStyle/>
          <a:p>
            <a:endParaRPr lang="en-US"/>
          </a:p>
        </p:txBody>
      </p:sp>
      <p:sp>
        <p:nvSpPr>
          <p:cNvPr id="12" name="Freeform 12"/>
          <p:cNvSpPr/>
          <p:nvPr/>
        </p:nvSpPr>
        <p:spPr>
          <a:xfrm>
            <a:off x="1302222" y="5072385"/>
            <a:ext cx="3255198" cy="553685"/>
          </a:xfrm>
          <a:custGeom>
            <a:avLst/>
            <a:gdLst/>
            <a:ahLst/>
            <a:cxnLst/>
            <a:rect l="l" t="t" r="r" b="b"/>
            <a:pathLst>
              <a:path w="1286384" h="218804">
                <a:moveTo>
                  <a:pt x="109402" y="0"/>
                </a:moveTo>
                <a:lnTo>
                  <a:pt x="1176982" y="0"/>
                </a:lnTo>
                <a:cubicBezTo>
                  <a:pt x="1237403" y="0"/>
                  <a:pt x="1286384" y="48981"/>
                  <a:pt x="1286384" y="109402"/>
                </a:cubicBezTo>
                <a:lnTo>
                  <a:pt x="1286384" y="109402"/>
                </a:lnTo>
                <a:cubicBezTo>
                  <a:pt x="1286384" y="138417"/>
                  <a:pt x="1274858" y="166244"/>
                  <a:pt x="1254341" y="186761"/>
                </a:cubicBezTo>
                <a:cubicBezTo>
                  <a:pt x="1233824" y="207278"/>
                  <a:pt x="1205997" y="218804"/>
                  <a:pt x="1176982" y="218804"/>
                </a:cubicBezTo>
                <a:lnTo>
                  <a:pt x="109402" y="218804"/>
                </a:lnTo>
                <a:cubicBezTo>
                  <a:pt x="48981" y="218804"/>
                  <a:pt x="0" y="169823"/>
                  <a:pt x="0" y="109402"/>
                </a:cubicBezTo>
                <a:lnTo>
                  <a:pt x="0" y="109402"/>
                </a:lnTo>
                <a:cubicBezTo>
                  <a:pt x="0" y="48981"/>
                  <a:pt x="48981" y="0"/>
                  <a:pt x="109402" y="0"/>
                </a:cubicBezTo>
                <a:close/>
              </a:path>
            </a:pathLst>
          </a:custGeom>
          <a:solidFill>
            <a:srgbClr val="5D626E"/>
          </a:solidFill>
        </p:spPr>
        <p:txBody>
          <a:bodyPr/>
          <a:lstStyle/>
          <a:p>
            <a:endParaRPr lang="en-US"/>
          </a:p>
        </p:txBody>
      </p:sp>
      <p:sp>
        <p:nvSpPr>
          <p:cNvPr id="13" name="TextBox 13"/>
          <p:cNvSpPr txBox="1"/>
          <p:nvPr/>
        </p:nvSpPr>
        <p:spPr>
          <a:xfrm>
            <a:off x="1302222" y="4939929"/>
            <a:ext cx="3255198" cy="625994"/>
          </a:xfrm>
          <a:prstGeom prst="rect">
            <a:avLst/>
          </a:prstGeom>
        </p:spPr>
        <p:txBody>
          <a:bodyPr lIns="33857" tIns="33857" rIns="33857" bIns="33857" rtlCol="0" anchor="ctr"/>
          <a:lstStyle/>
          <a:p>
            <a:pPr algn="ctr">
              <a:lnSpc>
                <a:spcPts val="2488"/>
              </a:lnSpc>
            </a:pPr>
            <a:endParaRPr/>
          </a:p>
        </p:txBody>
      </p:sp>
      <p:sp>
        <p:nvSpPr>
          <p:cNvPr id="15" name="TextBox 15"/>
          <p:cNvSpPr txBox="1"/>
          <p:nvPr/>
        </p:nvSpPr>
        <p:spPr>
          <a:xfrm>
            <a:off x="1239591" y="5151639"/>
            <a:ext cx="3255198" cy="395176"/>
          </a:xfrm>
          <a:prstGeom prst="rect">
            <a:avLst/>
          </a:prstGeom>
        </p:spPr>
        <p:txBody>
          <a:bodyPr lIns="0" tIns="0" rIns="0" bIns="0" rtlCol="0" anchor="t">
            <a:spAutoFit/>
          </a:bodyPr>
          <a:lstStyle/>
          <a:p>
            <a:pPr algn="ctr">
              <a:lnSpc>
                <a:spcPts val="3241"/>
              </a:lnSpc>
            </a:pPr>
            <a:r>
              <a:rPr lang="en-US" sz="2315" dirty="0">
                <a:solidFill>
                  <a:srgbClr val="FFFFFF"/>
                </a:solidFill>
                <a:latin typeface="Barlow Bold"/>
              </a:rPr>
              <a:t>GET STARTED &gt;</a:t>
            </a:r>
          </a:p>
        </p:txBody>
      </p:sp>
      <p:sp>
        <p:nvSpPr>
          <p:cNvPr id="16" name="TextBox 16"/>
          <p:cNvSpPr txBox="1"/>
          <p:nvPr/>
        </p:nvSpPr>
        <p:spPr>
          <a:xfrm>
            <a:off x="1363610" y="3373927"/>
            <a:ext cx="10246066" cy="434286"/>
          </a:xfrm>
          <a:prstGeom prst="rect">
            <a:avLst/>
          </a:prstGeom>
        </p:spPr>
        <p:txBody>
          <a:bodyPr lIns="0" tIns="0" rIns="0" bIns="0" rtlCol="0" anchor="t">
            <a:spAutoFit/>
          </a:bodyPr>
          <a:lstStyle/>
          <a:p>
            <a:pPr>
              <a:lnSpc>
                <a:spcPts val="3669"/>
              </a:lnSpc>
            </a:pPr>
            <a:r>
              <a:rPr lang="en-US" sz="3057" dirty="0">
                <a:solidFill>
                  <a:srgbClr val="FFFFFF"/>
                </a:solidFill>
                <a:latin typeface="Barlow Bold"/>
              </a:rPr>
              <a:t>BALTIC GHOST WING COE &amp; PROVING GROUNDS</a:t>
            </a:r>
          </a:p>
        </p:txBody>
      </p:sp>
      <p:sp>
        <p:nvSpPr>
          <p:cNvPr id="17" name="TextBox 17"/>
          <p:cNvSpPr txBox="1"/>
          <p:nvPr/>
        </p:nvSpPr>
        <p:spPr>
          <a:xfrm>
            <a:off x="1384240" y="3769397"/>
            <a:ext cx="10137323" cy="377347"/>
          </a:xfrm>
          <a:prstGeom prst="rect">
            <a:avLst/>
          </a:prstGeom>
        </p:spPr>
        <p:txBody>
          <a:bodyPr lIns="0" tIns="0" rIns="0" bIns="0" rtlCol="0" anchor="t">
            <a:spAutoFit/>
          </a:bodyPr>
          <a:lstStyle/>
          <a:p>
            <a:pPr>
              <a:lnSpc>
                <a:spcPts val="3273"/>
              </a:lnSpc>
            </a:pPr>
            <a:r>
              <a:rPr lang="en-US" sz="2338" dirty="0">
                <a:solidFill>
                  <a:srgbClr val="FFFFFF"/>
                </a:solidFill>
                <a:latin typeface="Barlow Semi-Bold"/>
              </a:rPr>
              <a:t>CAPES BRIEF NOV. 2024</a:t>
            </a:r>
          </a:p>
        </p:txBody>
      </p:sp>
      <p:pic>
        <p:nvPicPr>
          <p:cNvPr id="23" name="Picture 22" descr="A drone flying in the sky&#10;&#10;Description automatically generated">
            <a:extLst>
              <a:ext uri="{FF2B5EF4-FFF2-40B4-BE49-F238E27FC236}">
                <a16:creationId xmlns:a16="http://schemas.microsoft.com/office/drawing/2014/main" id="{3EE5C17B-955B-BC32-BBFB-252FF0F991D0}"/>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1187498" y="248478"/>
            <a:ext cx="12192000" cy="63610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p:cNvSpPr/>
          <p:nvPr/>
        </p:nvSpPr>
        <p:spPr>
          <a:xfrm>
            <a:off x="-23397" y="-6918"/>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6677625" y="-6918"/>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0" name="Freeform 10"/>
          <p:cNvSpPr/>
          <p:nvPr/>
        </p:nvSpPr>
        <p:spPr>
          <a:xfrm>
            <a:off x="11322335" y="81763"/>
            <a:ext cx="788204" cy="780349"/>
          </a:xfrm>
          <a:custGeom>
            <a:avLst/>
            <a:gdLst/>
            <a:ahLst/>
            <a:cxnLst/>
            <a:rect l="l" t="t" r="r" b="b"/>
            <a:pathLst>
              <a:path w="788204" h="780349">
                <a:moveTo>
                  <a:pt x="0" y="0"/>
                </a:moveTo>
                <a:lnTo>
                  <a:pt x="788204" y="0"/>
                </a:lnTo>
                <a:lnTo>
                  <a:pt x="788204" y="780348"/>
                </a:lnTo>
                <a:lnTo>
                  <a:pt x="0" y="780348"/>
                </a:lnTo>
                <a:lnTo>
                  <a:pt x="0" y="0"/>
                </a:lnTo>
                <a:close/>
              </a:path>
            </a:pathLst>
          </a:custGeom>
          <a:blipFill>
            <a:blip r:embed="rId4"/>
            <a:stretch>
              <a:fillRect/>
            </a:stretch>
          </a:blipFill>
        </p:spPr>
        <p:txBody>
          <a:bodyPr/>
          <a:lstStyle/>
          <a:p>
            <a:endParaRPr lang="en-US"/>
          </a:p>
        </p:txBody>
      </p:sp>
      <p:sp>
        <p:nvSpPr>
          <p:cNvPr id="11" name="AutoShape 11"/>
          <p:cNvSpPr/>
          <p:nvPr/>
        </p:nvSpPr>
        <p:spPr>
          <a:xfrm>
            <a:off x="763099" y="2437934"/>
            <a:ext cx="5307545" cy="0"/>
          </a:xfrm>
          <a:prstGeom prst="line">
            <a:avLst/>
          </a:prstGeom>
          <a:ln w="19050" cap="rnd">
            <a:solidFill>
              <a:srgbClr val="CBCBCB"/>
            </a:solidFill>
            <a:prstDash val="sysDot"/>
            <a:headEnd type="none" w="sm" len="sm"/>
            <a:tailEnd type="none" w="sm" len="sm"/>
          </a:ln>
        </p:spPr>
        <p:txBody>
          <a:bodyPr/>
          <a:lstStyle/>
          <a:p>
            <a:endParaRPr lang="en-US"/>
          </a:p>
        </p:txBody>
      </p:sp>
      <p:sp>
        <p:nvSpPr>
          <p:cNvPr id="12" name="AutoShape 12"/>
          <p:cNvSpPr/>
          <p:nvPr/>
        </p:nvSpPr>
        <p:spPr>
          <a:xfrm>
            <a:off x="763099" y="3129545"/>
            <a:ext cx="5307545" cy="0"/>
          </a:xfrm>
          <a:prstGeom prst="line">
            <a:avLst/>
          </a:prstGeom>
          <a:ln w="19050" cap="rnd">
            <a:solidFill>
              <a:srgbClr val="CBCBCB"/>
            </a:solidFill>
            <a:prstDash val="sysDot"/>
            <a:headEnd type="none" w="sm" len="sm"/>
            <a:tailEnd type="none" w="sm" len="sm"/>
          </a:ln>
        </p:spPr>
        <p:txBody>
          <a:bodyPr/>
          <a:lstStyle/>
          <a:p>
            <a:endParaRPr lang="en-US"/>
          </a:p>
        </p:txBody>
      </p:sp>
      <p:sp>
        <p:nvSpPr>
          <p:cNvPr id="13" name="AutoShape 13"/>
          <p:cNvSpPr/>
          <p:nvPr/>
        </p:nvSpPr>
        <p:spPr>
          <a:xfrm>
            <a:off x="763099" y="4515558"/>
            <a:ext cx="5307545" cy="0"/>
          </a:xfrm>
          <a:prstGeom prst="line">
            <a:avLst/>
          </a:prstGeom>
          <a:ln w="19050" cap="rnd">
            <a:solidFill>
              <a:srgbClr val="CBCBCB"/>
            </a:solidFill>
            <a:prstDash val="sysDot"/>
            <a:headEnd type="none" w="sm" len="sm"/>
            <a:tailEnd type="none" w="sm" len="sm"/>
          </a:ln>
        </p:spPr>
        <p:txBody>
          <a:bodyPr/>
          <a:lstStyle/>
          <a:p>
            <a:endParaRPr lang="en-US"/>
          </a:p>
        </p:txBody>
      </p:sp>
      <p:sp>
        <p:nvSpPr>
          <p:cNvPr id="14" name="AutoShape 14"/>
          <p:cNvSpPr/>
          <p:nvPr/>
        </p:nvSpPr>
        <p:spPr>
          <a:xfrm>
            <a:off x="763099" y="3822552"/>
            <a:ext cx="5307545" cy="0"/>
          </a:xfrm>
          <a:prstGeom prst="line">
            <a:avLst/>
          </a:prstGeom>
          <a:ln w="19050" cap="rnd">
            <a:solidFill>
              <a:srgbClr val="CBCBCB"/>
            </a:solidFill>
            <a:prstDash val="sysDot"/>
            <a:headEnd type="none" w="sm" len="sm"/>
            <a:tailEnd type="none" w="sm" len="sm"/>
          </a:ln>
        </p:spPr>
        <p:txBody>
          <a:bodyPr/>
          <a:lstStyle/>
          <a:p>
            <a:endParaRPr lang="en-US"/>
          </a:p>
        </p:txBody>
      </p:sp>
      <p:sp>
        <p:nvSpPr>
          <p:cNvPr id="15" name="AutoShape 15"/>
          <p:cNvSpPr/>
          <p:nvPr/>
        </p:nvSpPr>
        <p:spPr>
          <a:xfrm>
            <a:off x="763099" y="5208564"/>
            <a:ext cx="5307545" cy="0"/>
          </a:xfrm>
          <a:prstGeom prst="line">
            <a:avLst/>
          </a:prstGeom>
          <a:ln w="19050" cap="rnd">
            <a:solidFill>
              <a:srgbClr val="CBCBCB"/>
            </a:solidFill>
            <a:prstDash val="sysDot"/>
            <a:headEnd type="none" w="sm" len="sm"/>
            <a:tailEnd type="none" w="sm" len="sm"/>
          </a:ln>
        </p:spPr>
        <p:txBody>
          <a:bodyPr/>
          <a:lstStyle/>
          <a:p>
            <a:endParaRPr lang="en-US"/>
          </a:p>
        </p:txBody>
      </p:sp>
      <p:pic>
        <p:nvPicPr>
          <p:cNvPr id="17" name="Picture 17" descr="A person holding a piece of paper  Description automatically generated"/>
          <p:cNvPicPr>
            <a:picLocks noChangeAspect="1"/>
          </p:cNvPicPr>
          <p:nvPr/>
        </p:nvPicPr>
        <p:blipFill>
          <a:blip r:embed="rId5"/>
          <a:srcRect t="25430" r="3" b="4701"/>
          <a:stretch>
            <a:fillRect/>
          </a:stretch>
        </p:blipFill>
        <p:spPr>
          <a:xfrm>
            <a:off x="6467035" y="1058495"/>
            <a:ext cx="5167172" cy="4814360"/>
          </a:xfrm>
          <a:prstGeom prst="rect">
            <a:avLst/>
          </a:prstGeom>
        </p:spPr>
      </p:pic>
      <p:sp>
        <p:nvSpPr>
          <p:cNvPr id="19" name="Freeform 19"/>
          <p:cNvSpPr/>
          <p:nvPr/>
        </p:nvSpPr>
        <p:spPr>
          <a:xfrm>
            <a:off x="6266204" y="807551"/>
            <a:ext cx="401662" cy="501888"/>
          </a:xfrm>
          <a:custGeom>
            <a:avLst/>
            <a:gdLst/>
            <a:ahLst/>
            <a:cxnLst/>
            <a:rect l="l" t="t" r="r" b="b"/>
            <a:pathLst>
              <a:path w="238435" h="297931">
                <a:moveTo>
                  <a:pt x="0" y="0"/>
                </a:moveTo>
                <a:lnTo>
                  <a:pt x="238435" y="0"/>
                </a:lnTo>
                <a:lnTo>
                  <a:pt x="238435" y="297931"/>
                </a:lnTo>
                <a:lnTo>
                  <a:pt x="0" y="297931"/>
                </a:lnTo>
                <a:close/>
              </a:path>
            </a:pathLst>
          </a:custGeom>
          <a:gradFill rotWithShape="1">
            <a:gsLst>
              <a:gs pos="0">
                <a:srgbClr val="FBFCFF">
                  <a:alpha val="79000"/>
                </a:srgbClr>
              </a:gs>
              <a:gs pos="100000">
                <a:srgbClr val="5D626E">
                  <a:alpha val="79000"/>
                </a:srgbClr>
              </a:gs>
            </a:gsLst>
            <a:lin ang="0"/>
          </a:gradFill>
        </p:spPr>
        <p:txBody>
          <a:bodyPr/>
          <a:lstStyle/>
          <a:p>
            <a:endParaRPr lang="en-US"/>
          </a:p>
        </p:txBody>
      </p:sp>
      <p:sp>
        <p:nvSpPr>
          <p:cNvPr id="21" name="Freeform 21"/>
          <p:cNvSpPr/>
          <p:nvPr/>
        </p:nvSpPr>
        <p:spPr>
          <a:xfrm>
            <a:off x="11303476" y="5492637"/>
            <a:ext cx="469957" cy="557812"/>
          </a:xfrm>
          <a:custGeom>
            <a:avLst/>
            <a:gdLst/>
            <a:ahLst/>
            <a:cxnLst/>
            <a:rect l="l" t="t" r="r" b="b"/>
            <a:pathLst>
              <a:path w="251007" h="297931">
                <a:moveTo>
                  <a:pt x="0" y="0"/>
                </a:moveTo>
                <a:lnTo>
                  <a:pt x="251007" y="0"/>
                </a:lnTo>
                <a:lnTo>
                  <a:pt x="251007" y="297931"/>
                </a:lnTo>
                <a:lnTo>
                  <a:pt x="0" y="297931"/>
                </a:lnTo>
                <a:close/>
              </a:path>
            </a:pathLst>
          </a:custGeom>
          <a:gradFill rotWithShape="1">
            <a:gsLst>
              <a:gs pos="0">
                <a:srgbClr val="FBFCFF">
                  <a:alpha val="69000"/>
                </a:srgbClr>
              </a:gs>
              <a:gs pos="100000">
                <a:srgbClr val="5D626E">
                  <a:alpha val="69000"/>
                </a:srgbClr>
              </a:gs>
            </a:gsLst>
            <a:lin ang="0"/>
          </a:gradFill>
        </p:spPr>
        <p:txBody>
          <a:bodyPr/>
          <a:lstStyle/>
          <a:p>
            <a:endParaRPr lang="en-US"/>
          </a:p>
        </p:txBody>
      </p:sp>
      <p:sp>
        <p:nvSpPr>
          <p:cNvPr id="22" name="Freeform 22"/>
          <p:cNvSpPr/>
          <p:nvPr/>
        </p:nvSpPr>
        <p:spPr>
          <a:xfrm>
            <a:off x="426435" y="1971312"/>
            <a:ext cx="274393" cy="239970"/>
          </a:xfrm>
          <a:custGeom>
            <a:avLst/>
            <a:gdLst/>
            <a:ahLst/>
            <a:cxnLst/>
            <a:rect l="l" t="t" r="r" b="b"/>
            <a:pathLst>
              <a:path w="274393" h="239970">
                <a:moveTo>
                  <a:pt x="0" y="0"/>
                </a:moveTo>
                <a:lnTo>
                  <a:pt x="274393" y="0"/>
                </a:lnTo>
                <a:lnTo>
                  <a:pt x="274393" y="239969"/>
                </a:lnTo>
                <a:lnTo>
                  <a:pt x="0" y="2399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426435" y="2664453"/>
            <a:ext cx="274393" cy="239970"/>
          </a:xfrm>
          <a:custGeom>
            <a:avLst/>
            <a:gdLst/>
            <a:ahLst/>
            <a:cxnLst/>
            <a:rect l="l" t="t" r="r" b="b"/>
            <a:pathLst>
              <a:path w="274393" h="239970">
                <a:moveTo>
                  <a:pt x="0" y="0"/>
                </a:moveTo>
                <a:lnTo>
                  <a:pt x="274393" y="0"/>
                </a:lnTo>
                <a:lnTo>
                  <a:pt x="274393" y="239969"/>
                </a:lnTo>
                <a:lnTo>
                  <a:pt x="0" y="2399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24"/>
          <p:cNvSpPr/>
          <p:nvPr/>
        </p:nvSpPr>
        <p:spPr>
          <a:xfrm>
            <a:off x="426435" y="3356064"/>
            <a:ext cx="274393" cy="239970"/>
          </a:xfrm>
          <a:custGeom>
            <a:avLst/>
            <a:gdLst/>
            <a:ahLst/>
            <a:cxnLst/>
            <a:rect l="l" t="t" r="r" b="b"/>
            <a:pathLst>
              <a:path w="274393" h="239970">
                <a:moveTo>
                  <a:pt x="0" y="0"/>
                </a:moveTo>
                <a:lnTo>
                  <a:pt x="274393" y="0"/>
                </a:lnTo>
                <a:lnTo>
                  <a:pt x="274393" y="239969"/>
                </a:lnTo>
                <a:lnTo>
                  <a:pt x="0" y="2399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a:off x="426435" y="4742076"/>
            <a:ext cx="274393" cy="239970"/>
          </a:xfrm>
          <a:custGeom>
            <a:avLst/>
            <a:gdLst/>
            <a:ahLst/>
            <a:cxnLst/>
            <a:rect l="l" t="t" r="r" b="b"/>
            <a:pathLst>
              <a:path w="274393" h="239970">
                <a:moveTo>
                  <a:pt x="0" y="0"/>
                </a:moveTo>
                <a:lnTo>
                  <a:pt x="274393" y="0"/>
                </a:lnTo>
                <a:lnTo>
                  <a:pt x="274393" y="239970"/>
                </a:lnTo>
                <a:lnTo>
                  <a:pt x="0" y="2399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Freeform 26"/>
          <p:cNvSpPr/>
          <p:nvPr/>
        </p:nvSpPr>
        <p:spPr>
          <a:xfrm>
            <a:off x="426435" y="4049070"/>
            <a:ext cx="274393" cy="239970"/>
          </a:xfrm>
          <a:custGeom>
            <a:avLst/>
            <a:gdLst/>
            <a:ahLst/>
            <a:cxnLst/>
            <a:rect l="l" t="t" r="r" b="b"/>
            <a:pathLst>
              <a:path w="274393" h="239970">
                <a:moveTo>
                  <a:pt x="0" y="0"/>
                </a:moveTo>
                <a:lnTo>
                  <a:pt x="274393" y="0"/>
                </a:lnTo>
                <a:lnTo>
                  <a:pt x="274393" y="239969"/>
                </a:lnTo>
                <a:lnTo>
                  <a:pt x="0" y="2399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Freeform 27"/>
          <p:cNvSpPr/>
          <p:nvPr/>
        </p:nvSpPr>
        <p:spPr>
          <a:xfrm>
            <a:off x="426435" y="5435082"/>
            <a:ext cx="274393" cy="239970"/>
          </a:xfrm>
          <a:custGeom>
            <a:avLst/>
            <a:gdLst/>
            <a:ahLst/>
            <a:cxnLst/>
            <a:rect l="l" t="t" r="r" b="b"/>
            <a:pathLst>
              <a:path w="274393" h="239970">
                <a:moveTo>
                  <a:pt x="0" y="0"/>
                </a:moveTo>
                <a:lnTo>
                  <a:pt x="274393" y="0"/>
                </a:lnTo>
                <a:lnTo>
                  <a:pt x="274393" y="239970"/>
                </a:lnTo>
                <a:lnTo>
                  <a:pt x="0" y="2399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p:cNvSpPr txBox="1"/>
          <p:nvPr/>
        </p:nvSpPr>
        <p:spPr>
          <a:xfrm>
            <a:off x="799099" y="1897193"/>
            <a:ext cx="5225804" cy="321531"/>
          </a:xfrm>
          <a:prstGeom prst="rect">
            <a:avLst/>
          </a:prstGeom>
        </p:spPr>
        <p:txBody>
          <a:bodyPr lIns="0" tIns="0" rIns="0" bIns="0" rtlCol="0" anchor="t">
            <a:spAutoFit/>
          </a:bodyPr>
          <a:lstStyle/>
          <a:p>
            <a:pPr algn="just">
              <a:lnSpc>
                <a:spcPts val="2773"/>
              </a:lnSpc>
            </a:pPr>
            <a:r>
              <a:rPr lang="en-US" sz="1733">
                <a:solidFill>
                  <a:srgbClr val="FFFFFF"/>
                </a:solidFill>
                <a:latin typeface="Barlow"/>
              </a:rPr>
              <a:t>20 Years Directorate of Operations CIA</a:t>
            </a:r>
          </a:p>
        </p:txBody>
      </p:sp>
      <p:sp>
        <p:nvSpPr>
          <p:cNvPr id="29" name="TextBox 29"/>
          <p:cNvSpPr txBox="1"/>
          <p:nvPr/>
        </p:nvSpPr>
        <p:spPr>
          <a:xfrm>
            <a:off x="799099" y="2590334"/>
            <a:ext cx="5225804" cy="321531"/>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10 Years Supporting DARPA MTO/TTO</a:t>
            </a:r>
          </a:p>
        </p:txBody>
      </p:sp>
      <p:sp>
        <p:nvSpPr>
          <p:cNvPr id="30" name="TextBox 30"/>
          <p:cNvSpPr txBox="1"/>
          <p:nvPr/>
        </p:nvSpPr>
        <p:spPr>
          <a:xfrm>
            <a:off x="799099" y="3281945"/>
            <a:ext cx="5225804" cy="321531"/>
          </a:xfrm>
          <a:prstGeom prst="rect">
            <a:avLst/>
          </a:prstGeom>
        </p:spPr>
        <p:txBody>
          <a:bodyPr lIns="0" tIns="0" rIns="0" bIns="0" rtlCol="0" anchor="t">
            <a:spAutoFit/>
          </a:bodyPr>
          <a:lstStyle/>
          <a:p>
            <a:pPr algn="just">
              <a:lnSpc>
                <a:spcPts val="2773"/>
              </a:lnSpc>
            </a:pPr>
            <a:r>
              <a:rPr lang="en-US" sz="1733">
                <a:solidFill>
                  <a:srgbClr val="FFFFFF"/>
                </a:solidFill>
                <a:latin typeface="Barlow"/>
              </a:rPr>
              <a:t>Certified Part 107 Drone Pilot</a:t>
            </a:r>
          </a:p>
        </p:txBody>
      </p:sp>
      <p:sp>
        <p:nvSpPr>
          <p:cNvPr id="31" name="TextBox 31"/>
          <p:cNvSpPr txBox="1"/>
          <p:nvPr/>
        </p:nvSpPr>
        <p:spPr>
          <a:xfrm>
            <a:off x="799099" y="4667958"/>
            <a:ext cx="5225804" cy="321531"/>
          </a:xfrm>
          <a:prstGeom prst="rect">
            <a:avLst/>
          </a:prstGeom>
        </p:spPr>
        <p:txBody>
          <a:bodyPr lIns="0" tIns="0" rIns="0" bIns="0" rtlCol="0" anchor="t">
            <a:spAutoFit/>
          </a:bodyPr>
          <a:lstStyle/>
          <a:p>
            <a:pPr algn="just">
              <a:lnSpc>
                <a:spcPts val="2773"/>
              </a:lnSpc>
            </a:pPr>
            <a:r>
              <a:rPr lang="en-US" sz="1733">
                <a:solidFill>
                  <a:srgbClr val="FFFFFF"/>
                </a:solidFill>
                <a:latin typeface="Barlow"/>
              </a:rPr>
              <a:t>Certified in Ukraine</a:t>
            </a:r>
          </a:p>
        </p:txBody>
      </p:sp>
      <p:sp>
        <p:nvSpPr>
          <p:cNvPr id="32" name="TextBox 32"/>
          <p:cNvSpPr txBox="1"/>
          <p:nvPr/>
        </p:nvSpPr>
        <p:spPr>
          <a:xfrm>
            <a:off x="799099" y="3974952"/>
            <a:ext cx="5225804" cy="321531"/>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Military Drone Experience in Europe</a:t>
            </a:r>
          </a:p>
        </p:txBody>
      </p:sp>
      <p:sp>
        <p:nvSpPr>
          <p:cNvPr id="33" name="TextBox 33"/>
          <p:cNvSpPr txBox="1"/>
          <p:nvPr/>
        </p:nvSpPr>
        <p:spPr>
          <a:xfrm>
            <a:off x="799099" y="5360964"/>
            <a:ext cx="5225804" cy="321531"/>
          </a:xfrm>
          <a:prstGeom prst="rect">
            <a:avLst/>
          </a:prstGeom>
        </p:spPr>
        <p:txBody>
          <a:bodyPr lIns="0" tIns="0" rIns="0" bIns="0" rtlCol="0" anchor="t">
            <a:spAutoFit/>
          </a:bodyPr>
          <a:lstStyle/>
          <a:p>
            <a:pPr algn="just">
              <a:lnSpc>
                <a:spcPts val="2773"/>
              </a:lnSpc>
            </a:pPr>
            <a:r>
              <a:rPr lang="en-US" sz="1733">
                <a:solidFill>
                  <a:srgbClr val="FFFFFF"/>
                </a:solidFill>
                <a:latin typeface="Barlow"/>
              </a:rPr>
              <a:t>Based in Estonia</a:t>
            </a:r>
          </a:p>
        </p:txBody>
      </p:sp>
      <p:sp>
        <p:nvSpPr>
          <p:cNvPr id="34" name="TextBox 34"/>
          <p:cNvSpPr txBox="1"/>
          <p:nvPr/>
        </p:nvSpPr>
        <p:spPr>
          <a:xfrm>
            <a:off x="469103" y="662082"/>
            <a:ext cx="5343013" cy="877035"/>
          </a:xfrm>
          <a:prstGeom prst="rect">
            <a:avLst/>
          </a:prstGeom>
        </p:spPr>
        <p:txBody>
          <a:bodyPr lIns="0" tIns="0" rIns="0" bIns="0" rtlCol="0" anchor="t">
            <a:spAutoFit/>
          </a:bodyPr>
          <a:lstStyle/>
          <a:p>
            <a:pPr>
              <a:lnSpc>
                <a:spcPts val="3557"/>
              </a:lnSpc>
            </a:pPr>
            <a:r>
              <a:rPr lang="en-US" sz="2695" dirty="0">
                <a:solidFill>
                  <a:srgbClr val="FFFFFF"/>
                </a:solidFill>
                <a:latin typeface="Barlow Bold"/>
              </a:rPr>
              <a:t>WHO IS THIS </a:t>
            </a:r>
            <a:r>
              <a:rPr lang="en-US" sz="2695" dirty="0">
                <a:solidFill>
                  <a:srgbClr val="A6A6A6"/>
                </a:solidFill>
                <a:latin typeface="Barlow Bold"/>
              </a:rPr>
              <a:t>GUY</a:t>
            </a:r>
            <a:r>
              <a:rPr lang="en-US" sz="2695" dirty="0">
                <a:solidFill>
                  <a:srgbClr val="FFFFFF"/>
                </a:solidFill>
                <a:latin typeface="Barlow Bold"/>
              </a:rPr>
              <a:t>?</a:t>
            </a:r>
          </a:p>
          <a:p>
            <a:pPr>
              <a:lnSpc>
                <a:spcPts val="3557"/>
              </a:lnSpc>
            </a:pPr>
            <a:r>
              <a:rPr lang="en-US" sz="2695" dirty="0">
                <a:solidFill>
                  <a:srgbClr val="FFFFFF"/>
                </a:solidFill>
                <a:latin typeface="Barlow Bold"/>
              </a:rPr>
              <a:t>JAMES ACUNA </a:t>
            </a:r>
          </a:p>
        </p:txBody>
      </p:sp>
      <p:sp>
        <p:nvSpPr>
          <p:cNvPr id="36" name="TextBox 36"/>
          <p:cNvSpPr txBox="1"/>
          <p:nvPr/>
        </p:nvSpPr>
        <p:spPr>
          <a:xfrm>
            <a:off x="11239674" y="6467371"/>
            <a:ext cx="165322" cy="250801"/>
          </a:xfrm>
          <a:prstGeom prst="rect">
            <a:avLst/>
          </a:prstGeom>
        </p:spPr>
        <p:txBody>
          <a:bodyPr lIns="0" tIns="0" rIns="0" bIns="0" rtlCol="0" anchor="t">
            <a:spAutoFit/>
          </a:bodyPr>
          <a:lstStyle/>
          <a:p>
            <a:pPr algn="l">
              <a:lnSpc>
                <a:spcPts val="1919"/>
              </a:lnSpc>
            </a:pPr>
            <a:r>
              <a:rPr lang="en-US" sz="1599">
                <a:solidFill>
                  <a:srgbClr val="FFFFFF"/>
                </a:solidFill>
                <a:latin typeface="Barlow"/>
              </a:rPr>
              <a:t>5</a:t>
            </a:r>
          </a:p>
        </p:txBody>
      </p:sp>
      <p:sp>
        <p:nvSpPr>
          <p:cNvPr id="3" name="TextBox 64">
            <a:extLst>
              <a:ext uri="{FF2B5EF4-FFF2-40B4-BE49-F238E27FC236}">
                <a16:creationId xmlns:a16="http://schemas.microsoft.com/office/drawing/2014/main" id="{12973262-2CED-04AD-E6C8-27ACFECE9565}"/>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Academy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p:cNvSpPr/>
          <p:nvPr/>
        </p:nvSpPr>
        <p:spPr>
          <a:xfrm>
            <a:off x="0" y="-6918"/>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6677625" y="-6918"/>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1" name="TextBox 11"/>
          <p:cNvSpPr txBox="1"/>
          <p:nvPr/>
        </p:nvSpPr>
        <p:spPr>
          <a:xfrm>
            <a:off x="3425093" y="620713"/>
            <a:ext cx="5343013" cy="444698"/>
          </a:xfrm>
          <a:prstGeom prst="rect">
            <a:avLst/>
          </a:prstGeom>
        </p:spPr>
        <p:txBody>
          <a:bodyPr lIns="0" tIns="0" rIns="0" bIns="0" rtlCol="0" anchor="t">
            <a:spAutoFit/>
          </a:bodyPr>
          <a:lstStyle/>
          <a:p>
            <a:pPr algn="ctr">
              <a:lnSpc>
                <a:spcPts val="3557"/>
              </a:lnSpc>
            </a:pPr>
            <a:r>
              <a:rPr lang="en-US" sz="2695" dirty="0">
                <a:solidFill>
                  <a:srgbClr val="FFFFFF"/>
                </a:solidFill>
                <a:latin typeface="Barlow Bold"/>
              </a:rPr>
              <a:t>DR. ART </a:t>
            </a:r>
            <a:r>
              <a:rPr lang="en-US" sz="2695" dirty="0">
                <a:solidFill>
                  <a:srgbClr val="A6A6A6"/>
                </a:solidFill>
                <a:latin typeface="Barlow Bold"/>
              </a:rPr>
              <a:t>MORRISH</a:t>
            </a:r>
          </a:p>
        </p:txBody>
      </p:sp>
      <p:sp>
        <p:nvSpPr>
          <p:cNvPr id="13" name="TextBox 13"/>
          <p:cNvSpPr txBox="1"/>
          <p:nvPr/>
        </p:nvSpPr>
        <p:spPr>
          <a:xfrm>
            <a:off x="11239674" y="6467371"/>
            <a:ext cx="546572" cy="250801"/>
          </a:xfrm>
          <a:prstGeom prst="rect">
            <a:avLst/>
          </a:prstGeom>
        </p:spPr>
        <p:txBody>
          <a:bodyPr lIns="0" tIns="0" rIns="0" bIns="0" rtlCol="0" anchor="t">
            <a:spAutoFit/>
          </a:bodyPr>
          <a:lstStyle/>
          <a:p>
            <a:pPr algn="l">
              <a:lnSpc>
                <a:spcPts val="1919"/>
              </a:lnSpc>
            </a:pPr>
            <a:r>
              <a:rPr lang="en-US" sz="1599">
                <a:solidFill>
                  <a:srgbClr val="FFFFFF"/>
                </a:solidFill>
                <a:latin typeface="Barlow"/>
              </a:rPr>
              <a:t>22</a:t>
            </a:r>
          </a:p>
        </p:txBody>
      </p:sp>
      <p:sp>
        <p:nvSpPr>
          <p:cNvPr id="14" name="Freeform 14"/>
          <p:cNvSpPr/>
          <p:nvPr/>
        </p:nvSpPr>
        <p:spPr>
          <a:xfrm>
            <a:off x="509117" y="1572801"/>
            <a:ext cx="7028896" cy="4533638"/>
          </a:xfrm>
          <a:custGeom>
            <a:avLst/>
            <a:gdLst/>
            <a:ahLst/>
            <a:cxnLst/>
            <a:rect l="l" t="t" r="r" b="b"/>
            <a:pathLst>
              <a:path w="7028896" h="4533638">
                <a:moveTo>
                  <a:pt x="0" y="0"/>
                </a:moveTo>
                <a:lnTo>
                  <a:pt x="7028895" y="0"/>
                </a:lnTo>
                <a:lnTo>
                  <a:pt x="7028895" y="4533638"/>
                </a:lnTo>
                <a:lnTo>
                  <a:pt x="0" y="4533638"/>
                </a:lnTo>
                <a:lnTo>
                  <a:pt x="0" y="0"/>
                </a:lnTo>
                <a:close/>
              </a:path>
            </a:pathLst>
          </a:custGeom>
          <a:blipFill>
            <a:blip r:embed="rId4"/>
            <a:stretch>
              <a:fillRect/>
            </a:stretch>
          </a:blipFill>
        </p:spPr>
        <p:txBody>
          <a:bodyPr/>
          <a:lstStyle/>
          <a:p>
            <a:endParaRPr lang="en-US"/>
          </a:p>
        </p:txBody>
      </p:sp>
      <p:sp>
        <p:nvSpPr>
          <p:cNvPr id="15" name="Freeform 15"/>
          <p:cNvSpPr/>
          <p:nvPr/>
        </p:nvSpPr>
        <p:spPr>
          <a:xfrm>
            <a:off x="1393183" y="1809345"/>
            <a:ext cx="5145921" cy="3187572"/>
          </a:xfrm>
          <a:custGeom>
            <a:avLst/>
            <a:gdLst/>
            <a:ahLst/>
            <a:cxnLst/>
            <a:rect l="l" t="t" r="r" b="b"/>
            <a:pathLst>
              <a:path w="5145921" h="3187572">
                <a:moveTo>
                  <a:pt x="0" y="0"/>
                </a:moveTo>
                <a:lnTo>
                  <a:pt x="5145921" y="0"/>
                </a:lnTo>
                <a:lnTo>
                  <a:pt x="5145921" y="3187572"/>
                </a:lnTo>
                <a:lnTo>
                  <a:pt x="0" y="3187572"/>
                </a:lnTo>
                <a:lnTo>
                  <a:pt x="0" y="0"/>
                </a:lnTo>
                <a:close/>
              </a:path>
            </a:pathLst>
          </a:custGeom>
          <a:blipFill>
            <a:blip r:embed="rId5"/>
            <a:stretch>
              <a:fillRect l="-1" t="-4278" b="-16470"/>
            </a:stretch>
          </a:blipFill>
        </p:spPr>
        <p:txBody>
          <a:bodyPr/>
          <a:lstStyle/>
          <a:p>
            <a:endParaRPr lang="en-US"/>
          </a:p>
        </p:txBody>
      </p:sp>
      <p:pic>
        <p:nvPicPr>
          <p:cNvPr id="16" name="Picture 16"/>
          <p:cNvPicPr>
            <a:picLocks noChangeAspect="1"/>
          </p:cNvPicPr>
          <p:nvPr/>
        </p:nvPicPr>
        <p:blipFill>
          <a:blip r:embed="rId6"/>
          <a:stretch>
            <a:fillRect/>
          </a:stretch>
        </p:blipFill>
        <p:spPr>
          <a:xfrm>
            <a:off x="6973300" y="1144548"/>
            <a:ext cx="5139036" cy="5139036"/>
          </a:xfrm>
          <a:prstGeom prst="rect">
            <a:avLst/>
          </a:prstGeom>
        </p:spPr>
      </p:pic>
      <p:sp>
        <p:nvSpPr>
          <p:cNvPr id="18" name="Freeform 18"/>
          <p:cNvSpPr/>
          <p:nvPr/>
        </p:nvSpPr>
        <p:spPr>
          <a:xfrm>
            <a:off x="7580421" y="1747464"/>
            <a:ext cx="3933220" cy="3933204"/>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1855" t="-6729" r="-18538" b="-5255"/>
            </a:stretch>
          </a:blipFill>
        </p:spPr>
        <p:txBody>
          <a:bodyPr/>
          <a:lstStyle/>
          <a:p>
            <a:endParaRPr lang="en-US"/>
          </a:p>
        </p:txBody>
      </p:sp>
      <p:sp>
        <p:nvSpPr>
          <p:cNvPr id="3" name="TextBox 64">
            <a:extLst>
              <a:ext uri="{FF2B5EF4-FFF2-40B4-BE49-F238E27FC236}">
                <a16:creationId xmlns:a16="http://schemas.microsoft.com/office/drawing/2014/main" id="{008510EA-556B-EC73-74FD-7A5BF0C6E3DA}"/>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Academy</a:t>
            </a:r>
          </a:p>
        </p:txBody>
      </p:sp>
      <p:pic>
        <p:nvPicPr>
          <p:cNvPr id="6" name="Picture 5" descr="A logo with a skull and a black hoodie&#10;&#10;Description automatically generated">
            <a:extLst>
              <a:ext uri="{FF2B5EF4-FFF2-40B4-BE49-F238E27FC236}">
                <a16:creationId xmlns:a16="http://schemas.microsoft.com/office/drawing/2014/main" id="{D2C036BA-10AF-4E86-92C4-DD7D1D568060}"/>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tretch>
            <a:fillRect/>
          </a:stretch>
        </p:blipFill>
        <p:spPr>
          <a:xfrm>
            <a:off x="10303131" y="-262849"/>
            <a:ext cx="2038407" cy="20384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p:cNvSpPr/>
          <p:nvPr/>
        </p:nvSpPr>
        <p:spPr>
          <a:xfrm>
            <a:off x="0" y="-6918"/>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6677625" y="-6918"/>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1" name="TextBox 11"/>
          <p:cNvSpPr txBox="1"/>
          <p:nvPr/>
        </p:nvSpPr>
        <p:spPr>
          <a:xfrm>
            <a:off x="3425093" y="620713"/>
            <a:ext cx="5343013" cy="415370"/>
          </a:xfrm>
          <a:prstGeom prst="rect">
            <a:avLst/>
          </a:prstGeom>
        </p:spPr>
        <p:txBody>
          <a:bodyPr lIns="0" tIns="0" rIns="0" bIns="0" rtlCol="0" anchor="t">
            <a:spAutoFit/>
          </a:bodyPr>
          <a:lstStyle/>
          <a:p>
            <a:pPr algn="ctr">
              <a:lnSpc>
                <a:spcPts val="3557"/>
              </a:lnSpc>
            </a:pPr>
            <a:r>
              <a:rPr lang="en-US" sz="2695" dirty="0">
                <a:solidFill>
                  <a:srgbClr val="FFFFFF"/>
                </a:solidFill>
                <a:latin typeface="Barlow Bold"/>
              </a:rPr>
              <a:t>TERRY VIRTS</a:t>
            </a:r>
            <a:endParaRPr lang="en-US" sz="2695" dirty="0">
              <a:solidFill>
                <a:srgbClr val="A6A6A6"/>
              </a:solidFill>
              <a:latin typeface="Barlow Bold"/>
            </a:endParaRPr>
          </a:p>
        </p:txBody>
      </p:sp>
      <p:sp>
        <p:nvSpPr>
          <p:cNvPr id="13" name="TextBox 13"/>
          <p:cNvSpPr txBox="1"/>
          <p:nvPr/>
        </p:nvSpPr>
        <p:spPr>
          <a:xfrm>
            <a:off x="11239674" y="6467371"/>
            <a:ext cx="546572" cy="250801"/>
          </a:xfrm>
          <a:prstGeom prst="rect">
            <a:avLst/>
          </a:prstGeom>
        </p:spPr>
        <p:txBody>
          <a:bodyPr lIns="0" tIns="0" rIns="0" bIns="0" rtlCol="0" anchor="t">
            <a:spAutoFit/>
          </a:bodyPr>
          <a:lstStyle/>
          <a:p>
            <a:pPr algn="l">
              <a:lnSpc>
                <a:spcPts val="1919"/>
              </a:lnSpc>
            </a:pPr>
            <a:r>
              <a:rPr lang="en-US" sz="1599">
                <a:solidFill>
                  <a:srgbClr val="FFFFFF"/>
                </a:solidFill>
                <a:latin typeface="Barlow"/>
              </a:rPr>
              <a:t>22</a:t>
            </a:r>
          </a:p>
        </p:txBody>
      </p:sp>
      <p:sp>
        <p:nvSpPr>
          <p:cNvPr id="14" name="Freeform 14"/>
          <p:cNvSpPr/>
          <p:nvPr/>
        </p:nvSpPr>
        <p:spPr>
          <a:xfrm>
            <a:off x="509117" y="1572801"/>
            <a:ext cx="7028896" cy="4533638"/>
          </a:xfrm>
          <a:custGeom>
            <a:avLst/>
            <a:gdLst/>
            <a:ahLst/>
            <a:cxnLst/>
            <a:rect l="l" t="t" r="r" b="b"/>
            <a:pathLst>
              <a:path w="7028896" h="4533638">
                <a:moveTo>
                  <a:pt x="0" y="0"/>
                </a:moveTo>
                <a:lnTo>
                  <a:pt x="7028895" y="0"/>
                </a:lnTo>
                <a:lnTo>
                  <a:pt x="7028895" y="4533638"/>
                </a:lnTo>
                <a:lnTo>
                  <a:pt x="0" y="4533638"/>
                </a:lnTo>
                <a:lnTo>
                  <a:pt x="0" y="0"/>
                </a:lnTo>
                <a:close/>
              </a:path>
            </a:pathLst>
          </a:custGeom>
          <a:blipFill>
            <a:blip r:embed="rId4"/>
            <a:stretch>
              <a:fillRect/>
            </a:stretch>
          </a:blipFill>
        </p:spPr>
        <p:txBody>
          <a:bodyPr/>
          <a:lstStyle/>
          <a:p>
            <a:endParaRPr lang="en-US"/>
          </a:p>
        </p:txBody>
      </p:sp>
      <p:pic>
        <p:nvPicPr>
          <p:cNvPr id="16" name="Picture 16"/>
          <p:cNvPicPr>
            <a:picLocks noChangeAspect="1"/>
          </p:cNvPicPr>
          <p:nvPr/>
        </p:nvPicPr>
        <p:blipFill>
          <a:blip r:embed="rId5"/>
          <a:stretch>
            <a:fillRect/>
          </a:stretch>
        </p:blipFill>
        <p:spPr>
          <a:xfrm>
            <a:off x="6973300" y="1144548"/>
            <a:ext cx="5139036" cy="5139036"/>
          </a:xfrm>
          <a:prstGeom prst="rect">
            <a:avLst/>
          </a:prstGeom>
        </p:spPr>
      </p:pic>
      <p:sp>
        <p:nvSpPr>
          <p:cNvPr id="3" name="TextBox 64">
            <a:extLst>
              <a:ext uri="{FF2B5EF4-FFF2-40B4-BE49-F238E27FC236}">
                <a16:creationId xmlns:a16="http://schemas.microsoft.com/office/drawing/2014/main" id="{008510EA-556B-EC73-74FD-7A5BF0C6E3DA}"/>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Academy</a:t>
            </a:r>
          </a:p>
        </p:txBody>
      </p:sp>
      <p:pic>
        <p:nvPicPr>
          <p:cNvPr id="6" name="Picture 5" descr="A logo with a skull and a black hoodie&#10;&#10;Description automatically generated">
            <a:extLst>
              <a:ext uri="{FF2B5EF4-FFF2-40B4-BE49-F238E27FC236}">
                <a16:creationId xmlns:a16="http://schemas.microsoft.com/office/drawing/2014/main" id="{D2C036BA-10AF-4E86-92C4-DD7D1D568060}"/>
              </a:ext>
            </a:extLst>
          </p:cNvPr>
          <p:cNvPicPr>
            <a:picLocks noChangeAspect="1"/>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10303131" y="-262849"/>
            <a:ext cx="2038407" cy="2038407"/>
          </a:xfrm>
          <a:prstGeom prst="rect">
            <a:avLst/>
          </a:prstGeom>
        </p:spPr>
      </p:pic>
      <p:sp>
        <p:nvSpPr>
          <p:cNvPr id="12" name="Rectangle 2">
            <a:extLst>
              <a:ext uri="{FF2B5EF4-FFF2-40B4-BE49-F238E27FC236}">
                <a16:creationId xmlns:a16="http://schemas.microsoft.com/office/drawing/2014/main" id="{65B0FC36-C513-F982-1C4E-B629FB075BC2}"/>
              </a:ext>
            </a:extLst>
          </p:cNvPr>
          <p:cNvSpPr>
            <a:spLocks noChangeArrowheads="1"/>
          </p:cNvSpPr>
          <p:nvPr/>
        </p:nvSpPr>
        <p:spPr bwMode="auto">
          <a:xfrm>
            <a:off x="1543218" y="2114996"/>
            <a:ext cx="473857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Former NASA Astronaut</a:t>
            </a:r>
            <a:r>
              <a:rPr kumimoji="0" lang="en-US" altLang="en-US" sz="1200" b="0" i="0" u="none" strike="noStrike" cap="none" normalizeH="0" baseline="0" dirty="0">
                <a:ln>
                  <a:noFill/>
                </a:ln>
                <a:solidFill>
                  <a:schemeClr val="tx1"/>
                </a:solidFill>
                <a:effectLst/>
                <a:latin typeface="Arial" panose="020B0604020202020204" pitchFamily="34" charset="0"/>
              </a:rPr>
              <a:t>: Flew on the Space Shuttle Endeavour and commanded the International Space Station (ISS).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Retired Air Force Colonel</a:t>
            </a:r>
            <a:r>
              <a:rPr kumimoji="0" lang="en-US" altLang="en-US" sz="1200" b="0" i="0" u="none" strike="noStrike" cap="none" normalizeH="0" baseline="0" dirty="0">
                <a:ln>
                  <a:noFill/>
                </a:ln>
                <a:solidFill>
                  <a:schemeClr val="tx1"/>
                </a:solidFill>
                <a:effectLst/>
                <a:latin typeface="Arial" panose="020B0604020202020204" pitchFamily="34" charset="0"/>
              </a:rPr>
              <a:t>: Served as a fighter pilot and test pilot with extensive experience in aerospace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Author and Speaker</a:t>
            </a:r>
            <a:r>
              <a:rPr kumimoji="0" lang="en-US" altLang="en-US" sz="1200" b="0" i="0" u="none" strike="noStrike" cap="none" normalizeH="0" baseline="0" dirty="0">
                <a:ln>
                  <a:noFill/>
                </a:ln>
                <a:solidFill>
                  <a:schemeClr val="tx1"/>
                </a:solidFill>
                <a:effectLst/>
                <a:latin typeface="Arial" panose="020B0604020202020204" pitchFamily="34" charset="0"/>
              </a:rPr>
              <a:t>: Wrote "View From Above" and frequently speaks on topics related to space, leadership, and exploration.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Photographer and Filmmaker</a:t>
            </a:r>
            <a:r>
              <a:rPr kumimoji="0" lang="en-US" altLang="en-US" sz="1200" b="0" i="0" u="none" strike="noStrike" cap="none" normalizeH="0" baseline="0" dirty="0">
                <a:ln>
                  <a:noFill/>
                </a:ln>
                <a:solidFill>
                  <a:schemeClr val="tx1"/>
                </a:solidFill>
                <a:effectLst/>
                <a:latin typeface="Arial" panose="020B0604020202020204" pitchFamily="34" charset="0"/>
              </a:rPr>
              <a:t>: Known for capturing stunning images of Earth from space and contributing to the IMAX film "A Beautiful Planet."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STEM Advocate</a:t>
            </a:r>
            <a:r>
              <a:rPr kumimoji="0" lang="en-US" altLang="en-US" sz="1200" b="0" i="0" u="none" strike="noStrike" cap="none" normalizeH="0" baseline="0" dirty="0">
                <a:ln>
                  <a:noFill/>
                </a:ln>
                <a:solidFill>
                  <a:schemeClr val="tx1"/>
                </a:solidFill>
                <a:effectLst/>
                <a:latin typeface="Arial" panose="020B0604020202020204" pitchFamily="34" charset="0"/>
              </a:rPr>
              <a:t>: Actively promotes science, technology, engineering, and mathematics education and inspires future generations to pursue careers in these fields. </a:t>
            </a:r>
          </a:p>
        </p:txBody>
      </p:sp>
      <p:pic>
        <p:nvPicPr>
          <p:cNvPr id="19" name="Picture 18">
            <a:extLst>
              <a:ext uri="{FF2B5EF4-FFF2-40B4-BE49-F238E27FC236}">
                <a16:creationId xmlns:a16="http://schemas.microsoft.com/office/drawing/2014/main" id="{0BCDC9B8-9A53-0F37-5C1E-3A6A5ACAE82B}"/>
              </a:ext>
            </a:extLst>
          </p:cNvPr>
          <p:cNvPicPr>
            <a:picLocks noChangeAspect="1"/>
          </p:cNvPicPr>
          <p:nvPr/>
        </p:nvPicPr>
        <p:blipFill>
          <a:blip r:embed="rId7"/>
          <a:stretch>
            <a:fillRect/>
          </a:stretch>
        </p:blipFill>
        <p:spPr>
          <a:xfrm>
            <a:off x="8519894" y="2114996"/>
            <a:ext cx="2128888" cy="3144435"/>
          </a:xfrm>
          <a:prstGeom prst="rect">
            <a:avLst/>
          </a:prstGeom>
        </p:spPr>
      </p:pic>
    </p:spTree>
    <p:extLst>
      <p:ext uri="{BB962C8B-B14F-4D97-AF65-F5344CB8AC3E}">
        <p14:creationId xmlns:p14="http://schemas.microsoft.com/office/powerpoint/2010/main" val="347634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r>
              <a:rPr lang="en-US" dirty="0"/>
              <a:t>Bal</a:t>
            </a:r>
          </a:p>
        </p:txBody>
      </p:sp>
      <p:sp>
        <p:nvSpPr>
          <p:cNvPr id="4" name="Freeform 4"/>
          <p:cNvSpPr/>
          <p:nvPr/>
        </p:nvSpPr>
        <p:spPr>
          <a:xfrm>
            <a:off x="33962" y="-57936"/>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7068898" y="459142"/>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4" name="AutoShape 14"/>
          <p:cNvSpPr/>
          <p:nvPr/>
        </p:nvSpPr>
        <p:spPr>
          <a:xfrm>
            <a:off x="426435" y="4597373"/>
            <a:ext cx="5644209" cy="0"/>
          </a:xfrm>
          <a:prstGeom prst="line">
            <a:avLst/>
          </a:prstGeom>
          <a:ln w="28575" cap="rnd">
            <a:solidFill>
              <a:srgbClr val="CBCBCB"/>
            </a:solidFill>
            <a:prstDash val="sysDot"/>
            <a:headEnd type="none" w="sm" len="sm"/>
            <a:tailEnd type="none" w="sm" len="sm"/>
          </a:ln>
        </p:spPr>
        <p:txBody>
          <a:bodyPr/>
          <a:lstStyle/>
          <a:p>
            <a:endParaRPr lang="en-US"/>
          </a:p>
        </p:txBody>
      </p:sp>
      <p:sp>
        <p:nvSpPr>
          <p:cNvPr id="16" name="Freeform 16"/>
          <p:cNvSpPr/>
          <p:nvPr/>
        </p:nvSpPr>
        <p:spPr>
          <a:xfrm>
            <a:off x="375267" y="4849785"/>
            <a:ext cx="629696" cy="62969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CED2"/>
          </a:solidFill>
        </p:spPr>
        <p:txBody>
          <a:bodyPr/>
          <a:lstStyle/>
          <a:p>
            <a:endParaRPr lang="en-US"/>
          </a:p>
        </p:txBody>
      </p:sp>
      <p:sp>
        <p:nvSpPr>
          <p:cNvPr id="17" name="TextBox 17"/>
          <p:cNvSpPr txBox="1"/>
          <p:nvPr/>
        </p:nvSpPr>
        <p:spPr>
          <a:xfrm>
            <a:off x="434301" y="4886681"/>
            <a:ext cx="511628" cy="533766"/>
          </a:xfrm>
          <a:prstGeom prst="rect">
            <a:avLst/>
          </a:prstGeom>
        </p:spPr>
        <p:txBody>
          <a:bodyPr lIns="50800" tIns="50800" rIns="50800" bIns="50800" rtlCol="0" anchor="ctr"/>
          <a:lstStyle/>
          <a:p>
            <a:pPr algn="ctr">
              <a:lnSpc>
                <a:spcPts val="1773"/>
              </a:lnSpc>
            </a:pPr>
            <a:endParaRPr/>
          </a:p>
        </p:txBody>
      </p:sp>
      <p:sp>
        <p:nvSpPr>
          <p:cNvPr id="18" name="Freeform 18"/>
          <p:cNvSpPr/>
          <p:nvPr/>
        </p:nvSpPr>
        <p:spPr>
          <a:xfrm>
            <a:off x="431095" y="507365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375267" y="1489693"/>
            <a:ext cx="5644209" cy="1750031"/>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BGWCOE currently has over 8,000 followers on Linkedin and the founders have participated in over 20 interviews for the center prior to its launch. We also have commitments by large media organizations to cover its opening in 1Q 2025</a:t>
            </a:r>
          </a:p>
        </p:txBody>
      </p:sp>
      <p:sp>
        <p:nvSpPr>
          <p:cNvPr id="20" name="TextBox 20"/>
          <p:cNvSpPr txBox="1"/>
          <p:nvPr/>
        </p:nvSpPr>
        <p:spPr>
          <a:xfrm>
            <a:off x="1120704" y="4799080"/>
            <a:ext cx="4975896" cy="1031886"/>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Its founder James Acuna is often quoted in international media providing commentary on UAS warfare in Ukraine. </a:t>
            </a:r>
          </a:p>
        </p:txBody>
      </p:sp>
      <p:sp>
        <p:nvSpPr>
          <p:cNvPr id="22" name="TextBox 22"/>
          <p:cNvSpPr txBox="1"/>
          <p:nvPr/>
        </p:nvSpPr>
        <p:spPr>
          <a:xfrm>
            <a:off x="399848" y="502065"/>
            <a:ext cx="10167168" cy="415370"/>
          </a:xfrm>
          <a:prstGeom prst="rect">
            <a:avLst/>
          </a:prstGeom>
        </p:spPr>
        <p:txBody>
          <a:bodyPr wrap="square" lIns="0" tIns="0" rIns="0" bIns="0" rtlCol="0" anchor="t">
            <a:spAutoFit/>
          </a:bodyPr>
          <a:lstStyle/>
          <a:p>
            <a:pPr>
              <a:lnSpc>
                <a:spcPts val="3557"/>
              </a:lnSpc>
            </a:pPr>
            <a:r>
              <a:rPr lang="en-US" sz="2695" dirty="0">
                <a:solidFill>
                  <a:srgbClr val="A6A6A6"/>
                </a:solidFill>
                <a:latin typeface="Barlow Bold"/>
              </a:rPr>
              <a:t>BALTIC GHOST WING MEDIA EXPOSURE</a:t>
            </a:r>
            <a:endParaRPr lang="en-US" sz="2695" dirty="0">
              <a:solidFill>
                <a:srgbClr val="FFFFFF"/>
              </a:solidFill>
              <a:latin typeface="Barlow Bold"/>
            </a:endParaRPr>
          </a:p>
        </p:txBody>
      </p:sp>
      <p:sp>
        <p:nvSpPr>
          <p:cNvPr id="3" name="TextBox 64">
            <a:extLst>
              <a:ext uri="{FF2B5EF4-FFF2-40B4-BE49-F238E27FC236}">
                <a16:creationId xmlns:a16="http://schemas.microsoft.com/office/drawing/2014/main" id="{D18F774A-CB11-BE9E-04EA-FF56516A3783}"/>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10" name="Picture 9">
            <a:extLst>
              <a:ext uri="{FF2B5EF4-FFF2-40B4-BE49-F238E27FC236}">
                <a16:creationId xmlns:a16="http://schemas.microsoft.com/office/drawing/2014/main" id="{62627AE3-9EAC-4366-47FB-EDCD5DA0ECC2}"/>
              </a:ext>
            </a:extLst>
          </p:cNvPr>
          <p:cNvPicPr>
            <a:picLocks noChangeAspect="1"/>
          </p:cNvPicPr>
          <p:nvPr/>
        </p:nvPicPr>
        <p:blipFill>
          <a:blip r:embed="rId6"/>
          <a:stretch>
            <a:fillRect/>
          </a:stretch>
        </p:blipFill>
        <p:spPr>
          <a:xfrm>
            <a:off x="7705710" y="370782"/>
            <a:ext cx="4196733" cy="2709737"/>
          </a:xfrm>
          <a:prstGeom prst="rect">
            <a:avLst/>
          </a:prstGeom>
        </p:spPr>
      </p:pic>
      <p:pic>
        <p:nvPicPr>
          <p:cNvPr id="12" name="Picture 11">
            <a:extLst>
              <a:ext uri="{FF2B5EF4-FFF2-40B4-BE49-F238E27FC236}">
                <a16:creationId xmlns:a16="http://schemas.microsoft.com/office/drawing/2014/main" id="{7D3CBB71-C126-5AC7-93A0-C5F9FAB46BD2}"/>
              </a:ext>
            </a:extLst>
          </p:cNvPr>
          <p:cNvPicPr>
            <a:picLocks noChangeAspect="1"/>
          </p:cNvPicPr>
          <p:nvPr/>
        </p:nvPicPr>
        <p:blipFill>
          <a:blip r:embed="rId7"/>
          <a:stretch>
            <a:fillRect/>
          </a:stretch>
        </p:blipFill>
        <p:spPr>
          <a:xfrm>
            <a:off x="6228228" y="2778668"/>
            <a:ext cx="3702602" cy="1197588"/>
          </a:xfrm>
          <a:prstGeom prst="rect">
            <a:avLst/>
          </a:prstGeom>
        </p:spPr>
      </p:pic>
      <p:pic>
        <p:nvPicPr>
          <p:cNvPr id="21" name="Picture 20">
            <a:extLst>
              <a:ext uri="{FF2B5EF4-FFF2-40B4-BE49-F238E27FC236}">
                <a16:creationId xmlns:a16="http://schemas.microsoft.com/office/drawing/2014/main" id="{F63909EA-0A7E-FAA7-02C9-EB848560F035}"/>
              </a:ext>
            </a:extLst>
          </p:cNvPr>
          <p:cNvPicPr>
            <a:picLocks noChangeAspect="1"/>
          </p:cNvPicPr>
          <p:nvPr/>
        </p:nvPicPr>
        <p:blipFill>
          <a:blip r:embed="rId8"/>
          <a:stretch>
            <a:fillRect/>
          </a:stretch>
        </p:blipFill>
        <p:spPr>
          <a:xfrm>
            <a:off x="6566297" y="3649803"/>
            <a:ext cx="5821940" cy="1239857"/>
          </a:xfrm>
          <a:prstGeom prst="rect">
            <a:avLst/>
          </a:prstGeom>
        </p:spPr>
      </p:pic>
      <p:pic>
        <p:nvPicPr>
          <p:cNvPr id="24" name="Picture 23">
            <a:extLst>
              <a:ext uri="{FF2B5EF4-FFF2-40B4-BE49-F238E27FC236}">
                <a16:creationId xmlns:a16="http://schemas.microsoft.com/office/drawing/2014/main" id="{D1E38BAF-CBCC-2A02-F5D5-8DB91C65AA84}"/>
              </a:ext>
            </a:extLst>
          </p:cNvPr>
          <p:cNvPicPr>
            <a:picLocks noChangeAspect="1"/>
          </p:cNvPicPr>
          <p:nvPr/>
        </p:nvPicPr>
        <p:blipFill>
          <a:blip r:embed="rId9"/>
          <a:stretch>
            <a:fillRect/>
          </a:stretch>
        </p:blipFill>
        <p:spPr>
          <a:xfrm>
            <a:off x="8973233" y="4660042"/>
            <a:ext cx="2456770" cy="1768786"/>
          </a:xfrm>
          <a:prstGeom prst="rect">
            <a:avLst/>
          </a:prstGeom>
        </p:spPr>
      </p:pic>
      <p:pic>
        <p:nvPicPr>
          <p:cNvPr id="27" name="Picture 26">
            <a:extLst>
              <a:ext uri="{FF2B5EF4-FFF2-40B4-BE49-F238E27FC236}">
                <a16:creationId xmlns:a16="http://schemas.microsoft.com/office/drawing/2014/main" id="{968330A9-4A47-4ECA-6113-7F1AA56296ED}"/>
              </a:ext>
            </a:extLst>
          </p:cNvPr>
          <p:cNvPicPr>
            <a:picLocks noChangeAspect="1"/>
          </p:cNvPicPr>
          <p:nvPr/>
        </p:nvPicPr>
        <p:blipFill rotWithShape="1">
          <a:blip r:embed="rId10"/>
          <a:srcRect r="8414"/>
          <a:stretch/>
        </p:blipFill>
        <p:spPr>
          <a:xfrm>
            <a:off x="6609737" y="4858363"/>
            <a:ext cx="2232342" cy="1523391"/>
          </a:xfrm>
          <a:prstGeom prst="rect">
            <a:avLst/>
          </a:prstGeom>
        </p:spPr>
      </p:pic>
      <p:pic>
        <p:nvPicPr>
          <p:cNvPr id="31" name="Picture 30">
            <a:extLst>
              <a:ext uri="{FF2B5EF4-FFF2-40B4-BE49-F238E27FC236}">
                <a16:creationId xmlns:a16="http://schemas.microsoft.com/office/drawing/2014/main" id="{7F8FE353-C573-9235-767E-DBCFE8D7AD7F}"/>
              </a:ext>
            </a:extLst>
          </p:cNvPr>
          <p:cNvPicPr>
            <a:picLocks noChangeAspect="1"/>
          </p:cNvPicPr>
          <p:nvPr/>
        </p:nvPicPr>
        <p:blipFill rotWithShape="1">
          <a:blip r:embed="rId11"/>
          <a:srcRect t="13066"/>
          <a:stretch/>
        </p:blipFill>
        <p:spPr>
          <a:xfrm>
            <a:off x="1223973" y="3436552"/>
            <a:ext cx="5265803" cy="937605"/>
          </a:xfrm>
          <a:prstGeom prst="rect">
            <a:avLst/>
          </a:prstGeom>
        </p:spPr>
      </p:pic>
      <p:pic>
        <p:nvPicPr>
          <p:cNvPr id="32" name="Picture 31" descr="A logo with a skull and a black hood&#10;&#10;Description automatically generated">
            <a:extLst>
              <a:ext uri="{FF2B5EF4-FFF2-40B4-BE49-F238E27FC236}">
                <a16:creationId xmlns:a16="http://schemas.microsoft.com/office/drawing/2014/main" id="{7A3392A5-8BC0-4362-692C-8F5ECACDCEC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84179" y="-93781"/>
            <a:ext cx="1752600" cy="1752600"/>
          </a:xfrm>
          <a:prstGeom prst="rect">
            <a:avLst/>
          </a:prstGeom>
        </p:spPr>
      </p:pic>
    </p:spTree>
    <p:extLst>
      <p:ext uri="{BB962C8B-B14F-4D97-AF65-F5344CB8AC3E}">
        <p14:creationId xmlns:p14="http://schemas.microsoft.com/office/powerpoint/2010/main" val="1464533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r>
              <a:rPr lang="en-US" dirty="0"/>
              <a:t>Bal</a:t>
            </a:r>
          </a:p>
        </p:txBody>
      </p:sp>
      <p:sp>
        <p:nvSpPr>
          <p:cNvPr id="4" name="Freeform 4"/>
          <p:cNvSpPr/>
          <p:nvPr/>
        </p:nvSpPr>
        <p:spPr>
          <a:xfrm>
            <a:off x="33962" y="-57936"/>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7068898" y="459142"/>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4" name="AutoShape 14"/>
          <p:cNvSpPr/>
          <p:nvPr/>
        </p:nvSpPr>
        <p:spPr>
          <a:xfrm>
            <a:off x="426435" y="4597373"/>
            <a:ext cx="5644209" cy="0"/>
          </a:xfrm>
          <a:prstGeom prst="line">
            <a:avLst/>
          </a:prstGeom>
          <a:ln w="28575" cap="rnd">
            <a:solidFill>
              <a:srgbClr val="CBCBCB"/>
            </a:solidFill>
            <a:prstDash val="sysDot"/>
            <a:headEnd type="none" w="sm" len="sm"/>
            <a:tailEnd type="none" w="sm" len="sm"/>
          </a:ln>
        </p:spPr>
        <p:txBody>
          <a:bodyPr/>
          <a:lstStyle/>
          <a:p>
            <a:endParaRPr lang="en-US"/>
          </a:p>
        </p:txBody>
      </p:sp>
      <p:sp>
        <p:nvSpPr>
          <p:cNvPr id="16" name="Freeform 16"/>
          <p:cNvSpPr/>
          <p:nvPr/>
        </p:nvSpPr>
        <p:spPr>
          <a:xfrm>
            <a:off x="375267" y="4849785"/>
            <a:ext cx="629696" cy="62969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CED2"/>
          </a:solidFill>
        </p:spPr>
        <p:txBody>
          <a:bodyPr/>
          <a:lstStyle/>
          <a:p>
            <a:endParaRPr lang="en-US"/>
          </a:p>
        </p:txBody>
      </p:sp>
      <p:sp>
        <p:nvSpPr>
          <p:cNvPr id="17" name="TextBox 17"/>
          <p:cNvSpPr txBox="1"/>
          <p:nvPr/>
        </p:nvSpPr>
        <p:spPr>
          <a:xfrm>
            <a:off x="434301" y="4886681"/>
            <a:ext cx="511628" cy="533766"/>
          </a:xfrm>
          <a:prstGeom prst="rect">
            <a:avLst/>
          </a:prstGeom>
        </p:spPr>
        <p:txBody>
          <a:bodyPr lIns="50800" tIns="50800" rIns="50800" bIns="50800" rtlCol="0" anchor="ctr"/>
          <a:lstStyle/>
          <a:p>
            <a:pPr algn="ctr">
              <a:lnSpc>
                <a:spcPts val="1773"/>
              </a:lnSpc>
            </a:pPr>
            <a:endParaRPr/>
          </a:p>
        </p:txBody>
      </p:sp>
      <p:sp>
        <p:nvSpPr>
          <p:cNvPr id="18" name="Freeform 18"/>
          <p:cNvSpPr/>
          <p:nvPr/>
        </p:nvSpPr>
        <p:spPr>
          <a:xfrm>
            <a:off x="431095" y="507365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375267" y="1489693"/>
            <a:ext cx="5644209" cy="1031886"/>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The founders of BGWCOE maintain social media following of over 75,000 on various platforms and are experts in social media. </a:t>
            </a:r>
          </a:p>
        </p:txBody>
      </p:sp>
      <p:sp>
        <p:nvSpPr>
          <p:cNvPr id="20" name="TextBox 20"/>
          <p:cNvSpPr txBox="1"/>
          <p:nvPr/>
        </p:nvSpPr>
        <p:spPr>
          <a:xfrm>
            <a:off x="1120704" y="4799080"/>
            <a:ext cx="4975896" cy="672813"/>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James Acuna started several popular Facebook groups and grew them to over 45,000.</a:t>
            </a:r>
          </a:p>
        </p:txBody>
      </p:sp>
      <p:sp>
        <p:nvSpPr>
          <p:cNvPr id="22" name="TextBox 22"/>
          <p:cNvSpPr txBox="1"/>
          <p:nvPr/>
        </p:nvSpPr>
        <p:spPr>
          <a:xfrm>
            <a:off x="375267" y="506400"/>
            <a:ext cx="10167168" cy="415370"/>
          </a:xfrm>
          <a:prstGeom prst="rect">
            <a:avLst/>
          </a:prstGeom>
        </p:spPr>
        <p:txBody>
          <a:bodyPr wrap="square" lIns="0" tIns="0" rIns="0" bIns="0" rtlCol="0" anchor="t">
            <a:spAutoFit/>
          </a:bodyPr>
          <a:lstStyle/>
          <a:p>
            <a:pPr>
              <a:lnSpc>
                <a:spcPts val="3557"/>
              </a:lnSpc>
            </a:pPr>
            <a:r>
              <a:rPr lang="en-US" sz="2695" dirty="0">
                <a:solidFill>
                  <a:srgbClr val="A6A6A6"/>
                </a:solidFill>
                <a:latin typeface="Barlow Bold"/>
              </a:rPr>
              <a:t>BALTIC GHOST WING MEDIA EXPOSURE</a:t>
            </a:r>
            <a:endParaRPr lang="en-US" sz="2695" dirty="0">
              <a:solidFill>
                <a:srgbClr val="FFFFFF"/>
              </a:solidFill>
              <a:latin typeface="Barlow Bold"/>
            </a:endParaRPr>
          </a:p>
        </p:txBody>
      </p:sp>
      <p:sp>
        <p:nvSpPr>
          <p:cNvPr id="3" name="TextBox 64">
            <a:extLst>
              <a:ext uri="{FF2B5EF4-FFF2-40B4-BE49-F238E27FC236}">
                <a16:creationId xmlns:a16="http://schemas.microsoft.com/office/drawing/2014/main" id="{D18F774A-CB11-BE9E-04EA-FF56516A3783}"/>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11" name="Picture 10">
            <a:extLst>
              <a:ext uri="{FF2B5EF4-FFF2-40B4-BE49-F238E27FC236}">
                <a16:creationId xmlns:a16="http://schemas.microsoft.com/office/drawing/2014/main" id="{339DDE74-A494-886B-A98C-D0CD0A8596CF}"/>
              </a:ext>
            </a:extLst>
          </p:cNvPr>
          <p:cNvPicPr>
            <a:picLocks noChangeAspect="1"/>
          </p:cNvPicPr>
          <p:nvPr/>
        </p:nvPicPr>
        <p:blipFill>
          <a:blip r:embed="rId6"/>
          <a:stretch>
            <a:fillRect/>
          </a:stretch>
        </p:blipFill>
        <p:spPr>
          <a:xfrm>
            <a:off x="8063000" y="454221"/>
            <a:ext cx="3899274" cy="3238459"/>
          </a:xfrm>
          <a:prstGeom prst="rect">
            <a:avLst/>
          </a:prstGeom>
        </p:spPr>
      </p:pic>
      <p:pic>
        <p:nvPicPr>
          <p:cNvPr id="23" name="Picture 22">
            <a:extLst>
              <a:ext uri="{FF2B5EF4-FFF2-40B4-BE49-F238E27FC236}">
                <a16:creationId xmlns:a16="http://schemas.microsoft.com/office/drawing/2014/main" id="{06790A8F-6561-BDDF-1B85-F282E8B491D9}"/>
              </a:ext>
            </a:extLst>
          </p:cNvPr>
          <p:cNvPicPr>
            <a:picLocks noChangeAspect="1"/>
          </p:cNvPicPr>
          <p:nvPr/>
        </p:nvPicPr>
        <p:blipFill>
          <a:blip r:embed="rId7"/>
          <a:stretch>
            <a:fillRect/>
          </a:stretch>
        </p:blipFill>
        <p:spPr>
          <a:xfrm>
            <a:off x="6656351" y="3390364"/>
            <a:ext cx="3356286" cy="2817432"/>
          </a:xfrm>
          <a:prstGeom prst="rect">
            <a:avLst/>
          </a:prstGeom>
        </p:spPr>
      </p:pic>
      <p:pic>
        <p:nvPicPr>
          <p:cNvPr id="29" name="Picture 28" descr="A person with pink hair holding a drone&#10;&#10;Description automatically generated">
            <a:extLst>
              <a:ext uri="{FF2B5EF4-FFF2-40B4-BE49-F238E27FC236}">
                <a16:creationId xmlns:a16="http://schemas.microsoft.com/office/drawing/2014/main" id="{B2E7F08D-45A7-91D9-F722-6C11014264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87527" y="3436886"/>
            <a:ext cx="2724388" cy="2724388"/>
          </a:xfrm>
          <a:prstGeom prst="rect">
            <a:avLst/>
          </a:prstGeom>
        </p:spPr>
      </p:pic>
      <p:pic>
        <p:nvPicPr>
          <p:cNvPr id="30" name="Picture 29" descr="A logo with a skull and a black hood&#10;&#10;Description automatically generated">
            <a:extLst>
              <a:ext uri="{FF2B5EF4-FFF2-40B4-BE49-F238E27FC236}">
                <a16:creationId xmlns:a16="http://schemas.microsoft.com/office/drawing/2014/main" id="{7650D984-67DB-9955-E443-685FF2A1CD8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78960" y="-143443"/>
            <a:ext cx="1752600" cy="1752600"/>
          </a:xfrm>
          <a:prstGeom prst="rect">
            <a:avLst/>
          </a:prstGeom>
        </p:spPr>
      </p:pic>
    </p:spTree>
    <p:extLst>
      <p:ext uri="{BB962C8B-B14F-4D97-AF65-F5344CB8AC3E}">
        <p14:creationId xmlns:p14="http://schemas.microsoft.com/office/powerpoint/2010/main" val="251866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p:cNvSpPr/>
          <p:nvPr/>
        </p:nvSpPr>
        <p:spPr>
          <a:xfrm>
            <a:off x="-27167" y="-12795"/>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7011117" y="446553"/>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4" name="AutoShape 14"/>
          <p:cNvSpPr/>
          <p:nvPr/>
        </p:nvSpPr>
        <p:spPr>
          <a:xfrm>
            <a:off x="577032" y="3962400"/>
            <a:ext cx="5644209" cy="0"/>
          </a:xfrm>
          <a:prstGeom prst="line">
            <a:avLst/>
          </a:prstGeom>
          <a:ln w="28575" cap="rnd">
            <a:solidFill>
              <a:srgbClr val="CBCBCB"/>
            </a:solidFill>
            <a:prstDash val="sysDot"/>
            <a:headEnd type="none" w="sm" len="sm"/>
            <a:tailEnd type="none" w="sm" len="sm"/>
          </a:ln>
        </p:spPr>
        <p:txBody>
          <a:bodyPr/>
          <a:lstStyle/>
          <a:p>
            <a:endParaRPr lang="en-US"/>
          </a:p>
        </p:txBody>
      </p:sp>
      <p:sp>
        <p:nvSpPr>
          <p:cNvPr id="16" name="Freeform 16"/>
          <p:cNvSpPr/>
          <p:nvPr/>
        </p:nvSpPr>
        <p:spPr>
          <a:xfrm>
            <a:off x="375267" y="4241705"/>
            <a:ext cx="629696" cy="62969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CED2"/>
          </a:solidFill>
        </p:spPr>
        <p:txBody>
          <a:bodyPr/>
          <a:lstStyle/>
          <a:p>
            <a:endParaRPr lang="en-US"/>
          </a:p>
        </p:txBody>
      </p:sp>
      <p:sp>
        <p:nvSpPr>
          <p:cNvPr id="17" name="TextBox 17"/>
          <p:cNvSpPr txBox="1"/>
          <p:nvPr/>
        </p:nvSpPr>
        <p:spPr>
          <a:xfrm>
            <a:off x="434301" y="4278601"/>
            <a:ext cx="511628" cy="533766"/>
          </a:xfrm>
          <a:prstGeom prst="rect">
            <a:avLst/>
          </a:prstGeom>
        </p:spPr>
        <p:txBody>
          <a:bodyPr lIns="50800" tIns="50800" rIns="50800" bIns="50800" rtlCol="0" anchor="ctr"/>
          <a:lstStyle/>
          <a:p>
            <a:pPr algn="ctr">
              <a:lnSpc>
                <a:spcPts val="1773"/>
              </a:lnSpc>
            </a:pPr>
            <a:endParaRPr/>
          </a:p>
        </p:txBody>
      </p:sp>
      <p:sp>
        <p:nvSpPr>
          <p:cNvPr id="18" name="Freeform 18"/>
          <p:cNvSpPr/>
          <p:nvPr/>
        </p:nvSpPr>
        <p:spPr>
          <a:xfrm>
            <a:off x="431095" y="446557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375267" y="970318"/>
            <a:ext cx="5644209" cy="1750031"/>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panose="00000500000000000000" pitchFamily="2" charset="0"/>
              </a:rPr>
              <a:t>NATO Center of Excellence (TBA)</a:t>
            </a:r>
          </a:p>
          <a:p>
            <a:pPr algn="just">
              <a:lnSpc>
                <a:spcPts val="2773"/>
              </a:lnSpc>
            </a:pPr>
            <a:r>
              <a:rPr lang="en-US" sz="1733" dirty="0">
                <a:solidFill>
                  <a:srgbClr val="FFFFFF"/>
                </a:solidFill>
                <a:latin typeface="Barlow" panose="00000500000000000000" pitchFamily="2" charset="0"/>
              </a:rPr>
              <a:t>Middle East High Temp Training</a:t>
            </a:r>
          </a:p>
          <a:p>
            <a:pPr algn="just">
              <a:lnSpc>
                <a:spcPts val="2773"/>
              </a:lnSpc>
            </a:pPr>
            <a:r>
              <a:rPr lang="en-US" sz="1733" dirty="0">
                <a:solidFill>
                  <a:srgbClr val="FFFFFF"/>
                </a:solidFill>
                <a:latin typeface="Barlow" panose="00000500000000000000" pitchFamily="2" charset="0"/>
              </a:rPr>
              <a:t>Police Tactics/CQB</a:t>
            </a:r>
          </a:p>
          <a:p>
            <a:pPr algn="just">
              <a:lnSpc>
                <a:spcPts val="2773"/>
              </a:lnSpc>
            </a:pPr>
            <a:r>
              <a:rPr lang="en-US" sz="1733" dirty="0">
                <a:solidFill>
                  <a:srgbClr val="FFFFFF"/>
                </a:solidFill>
                <a:latin typeface="Barlow" panose="00000500000000000000" pitchFamily="2" charset="0"/>
              </a:rPr>
              <a:t>MIL FPV</a:t>
            </a:r>
          </a:p>
          <a:p>
            <a:pPr algn="just">
              <a:lnSpc>
                <a:spcPts val="2773"/>
              </a:lnSpc>
            </a:pPr>
            <a:r>
              <a:rPr lang="en-US" sz="1733" dirty="0">
                <a:solidFill>
                  <a:srgbClr val="FFFFFF"/>
                </a:solidFill>
                <a:latin typeface="Barlow" panose="00000500000000000000" pitchFamily="2" charset="0"/>
              </a:rPr>
              <a:t>COMMERCIAL FPV/RECON</a:t>
            </a:r>
          </a:p>
        </p:txBody>
      </p:sp>
      <p:sp>
        <p:nvSpPr>
          <p:cNvPr id="20" name="TextBox 20"/>
          <p:cNvSpPr txBox="1"/>
          <p:nvPr/>
        </p:nvSpPr>
        <p:spPr>
          <a:xfrm>
            <a:off x="1120704" y="4191000"/>
            <a:ext cx="4975896" cy="1390958"/>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BGWCOE provides the framework and instructor base to complete all sorts of advanced training and testing. We provide the facilities and instructors when required. </a:t>
            </a:r>
          </a:p>
        </p:txBody>
      </p:sp>
      <p:sp>
        <p:nvSpPr>
          <p:cNvPr id="22" name="TextBox 22"/>
          <p:cNvSpPr txBox="1"/>
          <p:nvPr/>
        </p:nvSpPr>
        <p:spPr>
          <a:xfrm>
            <a:off x="342393" y="476349"/>
            <a:ext cx="10167168" cy="415370"/>
          </a:xfrm>
          <a:prstGeom prst="rect">
            <a:avLst/>
          </a:prstGeom>
        </p:spPr>
        <p:txBody>
          <a:bodyPr wrap="square" lIns="0" tIns="0" rIns="0" bIns="0" rtlCol="0" anchor="t">
            <a:spAutoFit/>
          </a:bodyPr>
          <a:lstStyle/>
          <a:p>
            <a:pPr>
              <a:lnSpc>
                <a:spcPts val="3557"/>
              </a:lnSpc>
            </a:pPr>
            <a:r>
              <a:rPr lang="en-US" sz="2695" dirty="0">
                <a:solidFill>
                  <a:srgbClr val="FFFFFF"/>
                </a:solidFill>
                <a:latin typeface="Barlow Bold"/>
              </a:rPr>
              <a:t>PROJECTED TRAINING</a:t>
            </a:r>
          </a:p>
        </p:txBody>
      </p:sp>
      <p:sp>
        <p:nvSpPr>
          <p:cNvPr id="3" name="TextBox 64">
            <a:extLst>
              <a:ext uri="{FF2B5EF4-FFF2-40B4-BE49-F238E27FC236}">
                <a16:creationId xmlns:a16="http://schemas.microsoft.com/office/drawing/2014/main" id="{D18F774A-CB11-BE9E-04EA-FF56516A3783}"/>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11" name="Picture 10" descr="A group of people running with a drone flying over&#10;&#10;Description automatically generated">
            <a:extLst>
              <a:ext uri="{FF2B5EF4-FFF2-40B4-BE49-F238E27FC236}">
                <a16:creationId xmlns:a16="http://schemas.microsoft.com/office/drawing/2014/main" id="{82C6540D-59A9-1443-0369-63B8DE5A2E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6508" y="921068"/>
            <a:ext cx="4079051" cy="4079051"/>
          </a:xfrm>
          <a:prstGeom prst="rect">
            <a:avLst/>
          </a:prstGeom>
        </p:spPr>
      </p:pic>
      <p:pic>
        <p:nvPicPr>
          <p:cNvPr id="6" name="Picture 5" descr="A logo with a skull and a black hood&#10;&#10;Description automatically generated">
            <a:extLst>
              <a:ext uri="{FF2B5EF4-FFF2-40B4-BE49-F238E27FC236}">
                <a16:creationId xmlns:a16="http://schemas.microsoft.com/office/drawing/2014/main" id="{609410E9-9156-DADF-FEFB-94FD530957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9561" y="-20169"/>
            <a:ext cx="1752600" cy="1752600"/>
          </a:xfrm>
          <a:prstGeom prst="rect">
            <a:avLst/>
          </a:prstGeom>
        </p:spPr>
      </p:pic>
    </p:spTree>
    <p:extLst>
      <p:ext uri="{BB962C8B-B14F-4D97-AF65-F5344CB8AC3E}">
        <p14:creationId xmlns:p14="http://schemas.microsoft.com/office/powerpoint/2010/main" val="95683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3DFE0-0137-6F3C-B7F7-D1DC5DBE38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B06884-F76A-EB65-F007-25E2E653F420}"/>
              </a:ext>
            </a:extLst>
          </p:cNvPr>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a:extLst>
              <a:ext uri="{FF2B5EF4-FFF2-40B4-BE49-F238E27FC236}">
                <a16:creationId xmlns:a16="http://schemas.microsoft.com/office/drawing/2014/main" id="{4A50AF2D-5B3F-C56A-67FC-1A1A865F0072}"/>
              </a:ext>
            </a:extLst>
          </p:cNvPr>
          <p:cNvSpPr/>
          <p:nvPr/>
        </p:nvSpPr>
        <p:spPr>
          <a:xfrm>
            <a:off x="-27476" y="-12795"/>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a:extLst>
              <a:ext uri="{FF2B5EF4-FFF2-40B4-BE49-F238E27FC236}">
                <a16:creationId xmlns:a16="http://schemas.microsoft.com/office/drawing/2014/main" id="{65C67746-7D29-325B-37DD-A220F5399C23}"/>
              </a:ext>
            </a:extLst>
          </p:cNvPr>
          <p:cNvSpPr/>
          <p:nvPr/>
        </p:nvSpPr>
        <p:spPr>
          <a:xfrm flipH="1">
            <a:off x="7011117" y="446553"/>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a:extLst>
              <a:ext uri="{FF2B5EF4-FFF2-40B4-BE49-F238E27FC236}">
                <a16:creationId xmlns:a16="http://schemas.microsoft.com/office/drawing/2014/main" id="{984436CC-8BC4-F5A1-C14F-DCD2BB5933D4}"/>
              </a:ext>
            </a:extLst>
          </p:cNvPr>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a:extLst>
              <a:ext uri="{FF2B5EF4-FFF2-40B4-BE49-F238E27FC236}">
                <a16:creationId xmlns:a16="http://schemas.microsoft.com/office/drawing/2014/main" id="{7E28F994-9786-F3E0-AE21-7FDBDB0FE2E6}"/>
              </a:ext>
            </a:extLst>
          </p:cNvPr>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a:extLst>
              <a:ext uri="{FF2B5EF4-FFF2-40B4-BE49-F238E27FC236}">
                <a16:creationId xmlns:a16="http://schemas.microsoft.com/office/drawing/2014/main" id="{B9FB3143-C019-BE51-1C9B-E962210B783A}"/>
              </a:ext>
            </a:extLst>
          </p:cNvPr>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a:extLst>
              <a:ext uri="{FF2B5EF4-FFF2-40B4-BE49-F238E27FC236}">
                <a16:creationId xmlns:a16="http://schemas.microsoft.com/office/drawing/2014/main" id="{130480C6-86D9-2BB9-5548-9AAC99DEC92E}"/>
              </a:ext>
            </a:extLst>
          </p:cNvPr>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7" name="TextBox 17">
            <a:extLst>
              <a:ext uri="{FF2B5EF4-FFF2-40B4-BE49-F238E27FC236}">
                <a16:creationId xmlns:a16="http://schemas.microsoft.com/office/drawing/2014/main" id="{03F74E6E-F69B-384B-3E6E-8E302D96FF35}"/>
              </a:ext>
            </a:extLst>
          </p:cNvPr>
          <p:cNvSpPr txBox="1"/>
          <p:nvPr/>
        </p:nvSpPr>
        <p:spPr>
          <a:xfrm>
            <a:off x="434301" y="4886681"/>
            <a:ext cx="511628" cy="533766"/>
          </a:xfrm>
          <a:prstGeom prst="rect">
            <a:avLst/>
          </a:prstGeom>
        </p:spPr>
        <p:txBody>
          <a:bodyPr lIns="50800" tIns="50800" rIns="50800" bIns="50800" rtlCol="0" anchor="ctr"/>
          <a:lstStyle/>
          <a:p>
            <a:pPr algn="ctr">
              <a:lnSpc>
                <a:spcPts val="1773"/>
              </a:lnSpc>
            </a:pPr>
            <a:endParaRPr/>
          </a:p>
        </p:txBody>
      </p:sp>
      <p:sp>
        <p:nvSpPr>
          <p:cNvPr id="18" name="Freeform 18">
            <a:extLst>
              <a:ext uri="{FF2B5EF4-FFF2-40B4-BE49-F238E27FC236}">
                <a16:creationId xmlns:a16="http://schemas.microsoft.com/office/drawing/2014/main" id="{912D3D99-E3FF-A7F9-738B-25557AFA5021}"/>
              </a:ext>
            </a:extLst>
          </p:cNvPr>
          <p:cNvSpPr/>
          <p:nvPr/>
        </p:nvSpPr>
        <p:spPr>
          <a:xfrm>
            <a:off x="431095" y="507365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TextBox 22">
            <a:extLst>
              <a:ext uri="{FF2B5EF4-FFF2-40B4-BE49-F238E27FC236}">
                <a16:creationId xmlns:a16="http://schemas.microsoft.com/office/drawing/2014/main" id="{BE487DF7-4A4A-1050-67F2-37BB73827DB7}"/>
              </a:ext>
            </a:extLst>
          </p:cNvPr>
          <p:cNvSpPr txBox="1"/>
          <p:nvPr/>
        </p:nvSpPr>
        <p:spPr>
          <a:xfrm>
            <a:off x="1316330" y="3018866"/>
            <a:ext cx="10167168" cy="469359"/>
          </a:xfrm>
          <a:prstGeom prst="rect">
            <a:avLst/>
          </a:prstGeom>
        </p:spPr>
        <p:txBody>
          <a:bodyPr wrap="square" lIns="0" tIns="0" rIns="0" bIns="0" rtlCol="0" anchor="t">
            <a:spAutoFit/>
          </a:bodyPr>
          <a:lstStyle/>
          <a:p>
            <a:pPr>
              <a:lnSpc>
                <a:spcPts val="3557"/>
              </a:lnSpc>
            </a:pPr>
            <a:r>
              <a:rPr lang="en-US" sz="4800" dirty="0">
                <a:solidFill>
                  <a:srgbClr val="FFFFFF"/>
                </a:solidFill>
                <a:latin typeface="Barlow Bold"/>
              </a:rPr>
              <a:t>ADVANCED TRAINING POSSIBILITIES </a:t>
            </a:r>
          </a:p>
        </p:txBody>
      </p:sp>
      <p:sp>
        <p:nvSpPr>
          <p:cNvPr id="3" name="TextBox 64">
            <a:extLst>
              <a:ext uri="{FF2B5EF4-FFF2-40B4-BE49-F238E27FC236}">
                <a16:creationId xmlns:a16="http://schemas.microsoft.com/office/drawing/2014/main" id="{973FDA3F-BE6F-719D-266B-FC1241E3C600}"/>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6" name="Picture 5" descr="A logo with a skull and a black hood&#10;&#10;Description automatically generated">
            <a:extLst>
              <a:ext uri="{FF2B5EF4-FFF2-40B4-BE49-F238E27FC236}">
                <a16:creationId xmlns:a16="http://schemas.microsoft.com/office/drawing/2014/main" id="{144DC3FF-A7E1-78E5-DA36-5825D14EB7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07198" y="-43837"/>
            <a:ext cx="1752600" cy="1752600"/>
          </a:xfrm>
          <a:prstGeom prst="rect">
            <a:avLst/>
          </a:prstGeom>
        </p:spPr>
      </p:pic>
    </p:spTree>
    <p:extLst>
      <p:ext uri="{BB962C8B-B14F-4D97-AF65-F5344CB8AC3E}">
        <p14:creationId xmlns:p14="http://schemas.microsoft.com/office/powerpoint/2010/main" val="3147774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p:cNvSpPr/>
          <p:nvPr/>
        </p:nvSpPr>
        <p:spPr>
          <a:xfrm>
            <a:off x="-27476" y="-12795"/>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7011117" y="446553"/>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4" name="AutoShape 14"/>
          <p:cNvSpPr/>
          <p:nvPr/>
        </p:nvSpPr>
        <p:spPr>
          <a:xfrm>
            <a:off x="426435" y="4597373"/>
            <a:ext cx="5644209" cy="0"/>
          </a:xfrm>
          <a:prstGeom prst="line">
            <a:avLst/>
          </a:prstGeom>
          <a:ln w="28575" cap="rnd">
            <a:solidFill>
              <a:srgbClr val="CBCBCB"/>
            </a:solidFill>
            <a:prstDash val="sysDot"/>
            <a:headEnd type="none" w="sm" len="sm"/>
            <a:tailEnd type="none" w="sm" len="sm"/>
          </a:ln>
        </p:spPr>
        <p:txBody>
          <a:bodyPr/>
          <a:lstStyle/>
          <a:p>
            <a:endParaRPr lang="en-US"/>
          </a:p>
        </p:txBody>
      </p:sp>
      <p:sp>
        <p:nvSpPr>
          <p:cNvPr id="16" name="Freeform 16"/>
          <p:cNvSpPr/>
          <p:nvPr/>
        </p:nvSpPr>
        <p:spPr>
          <a:xfrm>
            <a:off x="375267" y="4849785"/>
            <a:ext cx="629696" cy="62969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CED2"/>
          </a:solidFill>
        </p:spPr>
        <p:txBody>
          <a:bodyPr/>
          <a:lstStyle/>
          <a:p>
            <a:endParaRPr lang="en-US"/>
          </a:p>
        </p:txBody>
      </p:sp>
      <p:sp>
        <p:nvSpPr>
          <p:cNvPr id="17" name="TextBox 17"/>
          <p:cNvSpPr txBox="1"/>
          <p:nvPr/>
        </p:nvSpPr>
        <p:spPr>
          <a:xfrm>
            <a:off x="434301" y="4886681"/>
            <a:ext cx="511628" cy="533766"/>
          </a:xfrm>
          <a:prstGeom prst="rect">
            <a:avLst/>
          </a:prstGeom>
        </p:spPr>
        <p:txBody>
          <a:bodyPr lIns="50800" tIns="50800" rIns="50800" bIns="50800" rtlCol="0" anchor="ctr"/>
          <a:lstStyle/>
          <a:p>
            <a:pPr algn="ctr">
              <a:lnSpc>
                <a:spcPts val="1773"/>
              </a:lnSpc>
            </a:pPr>
            <a:endParaRPr/>
          </a:p>
        </p:txBody>
      </p:sp>
      <p:sp>
        <p:nvSpPr>
          <p:cNvPr id="18" name="Freeform 18"/>
          <p:cNvSpPr/>
          <p:nvPr/>
        </p:nvSpPr>
        <p:spPr>
          <a:xfrm>
            <a:off x="431095" y="507365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584406" y="1156797"/>
            <a:ext cx="5644209" cy="3186321"/>
          </a:xfrm>
          <a:prstGeom prst="rect">
            <a:avLst/>
          </a:prstGeom>
        </p:spPr>
        <p:txBody>
          <a:bodyPr lIns="0" tIns="0" rIns="0" bIns="0" rtlCol="0" anchor="t">
            <a:spAutoFit/>
          </a:bodyPr>
          <a:lstStyle/>
          <a:p>
            <a:pPr marL="285750" indent="-285750" algn="just">
              <a:lnSpc>
                <a:spcPts val="2773"/>
              </a:lnSpc>
              <a:buFont typeface="Arial" panose="020B0604020202020204" pitchFamily="34" charset="0"/>
              <a:buChar char="•"/>
            </a:pPr>
            <a:r>
              <a:rPr lang="en-US" sz="1733" dirty="0">
                <a:solidFill>
                  <a:srgbClr val="FFFFFF"/>
                </a:solidFill>
                <a:latin typeface="Barlow" panose="00000500000000000000" pitchFamily="2" charset="0"/>
              </a:rPr>
              <a:t>13 Week advanced training (comprised of individual units. May need multiple trips to complete)</a:t>
            </a:r>
          </a:p>
          <a:p>
            <a:pPr marL="285750" indent="-285750" algn="just">
              <a:lnSpc>
                <a:spcPts val="2773"/>
              </a:lnSpc>
              <a:buFont typeface="Arial" panose="020B0604020202020204" pitchFamily="34" charset="0"/>
              <a:buChar char="•"/>
            </a:pPr>
            <a:r>
              <a:rPr lang="en-US" sz="1733" dirty="0">
                <a:solidFill>
                  <a:srgbClr val="FFFFFF"/>
                </a:solidFill>
                <a:latin typeface="Barlow" panose="00000500000000000000" pitchFamily="2" charset="0"/>
              </a:rPr>
              <a:t>1-2 Week core training in Rotor/Fixed Wing/FPV</a:t>
            </a:r>
          </a:p>
          <a:p>
            <a:pPr marL="285750" indent="-285750" algn="just">
              <a:lnSpc>
                <a:spcPts val="2773"/>
              </a:lnSpc>
              <a:buFont typeface="Arial" panose="020B0604020202020204" pitchFamily="34" charset="0"/>
              <a:buChar char="•"/>
            </a:pPr>
            <a:r>
              <a:rPr lang="en-US" sz="1733" dirty="0">
                <a:solidFill>
                  <a:srgbClr val="FFFFFF"/>
                </a:solidFill>
                <a:latin typeface="Barlow" panose="00000500000000000000" pitchFamily="2" charset="0"/>
              </a:rPr>
              <a:t>1-3 Week FPV Engineering School</a:t>
            </a:r>
          </a:p>
          <a:p>
            <a:pPr marL="285750" indent="-285750" algn="just">
              <a:lnSpc>
                <a:spcPts val="2773"/>
              </a:lnSpc>
              <a:buFont typeface="Arial" panose="020B0604020202020204" pitchFamily="34" charset="0"/>
              <a:buChar char="•"/>
            </a:pPr>
            <a:r>
              <a:rPr lang="en-US" sz="1733" dirty="0">
                <a:solidFill>
                  <a:srgbClr val="FFFFFF"/>
                </a:solidFill>
                <a:latin typeface="Barlow" panose="00000500000000000000" pitchFamily="2" charset="0"/>
              </a:rPr>
              <a:t>Train the Trainer customized training</a:t>
            </a:r>
          </a:p>
          <a:p>
            <a:pPr marL="285750" indent="-285750" algn="just">
              <a:lnSpc>
                <a:spcPts val="2773"/>
              </a:lnSpc>
              <a:buFont typeface="Arial" panose="020B0604020202020204" pitchFamily="34" charset="0"/>
              <a:buChar char="•"/>
            </a:pPr>
            <a:r>
              <a:rPr lang="en-US" sz="1733" dirty="0">
                <a:solidFill>
                  <a:srgbClr val="FFFFFF"/>
                </a:solidFill>
                <a:latin typeface="Barlow" panose="00000500000000000000" pitchFamily="2" charset="0"/>
              </a:rPr>
              <a:t>Advanced survivability/night flying</a:t>
            </a:r>
          </a:p>
          <a:p>
            <a:pPr marL="285750" indent="-285750" algn="just">
              <a:lnSpc>
                <a:spcPts val="2773"/>
              </a:lnSpc>
              <a:buFont typeface="Arial" panose="020B0604020202020204" pitchFamily="34" charset="0"/>
              <a:buChar char="•"/>
            </a:pPr>
            <a:r>
              <a:rPr lang="en-US" sz="1733" dirty="0">
                <a:solidFill>
                  <a:srgbClr val="FFFFFF"/>
                </a:solidFill>
                <a:latin typeface="Barlow" panose="00000500000000000000" pitchFamily="2" charset="0"/>
              </a:rPr>
              <a:t>Advanced Navigation Courses</a:t>
            </a:r>
          </a:p>
          <a:p>
            <a:pPr marL="285750" indent="-285750" algn="just">
              <a:lnSpc>
                <a:spcPts val="2773"/>
              </a:lnSpc>
              <a:buFont typeface="Arial" panose="020B0604020202020204" pitchFamily="34" charset="0"/>
              <a:buChar char="•"/>
            </a:pPr>
            <a:r>
              <a:rPr lang="en-US" sz="1733" dirty="0">
                <a:solidFill>
                  <a:srgbClr val="FFFFFF"/>
                </a:solidFill>
                <a:latin typeface="Barlow" panose="00000500000000000000" pitchFamily="2" charset="0"/>
              </a:rPr>
              <a:t>Advanced </a:t>
            </a:r>
            <a:r>
              <a:rPr lang="en-US" sz="1733" dirty="0" err="1">
                <a:solidFill>
                  <a:srgbClr val="FFFFFF"/>
                </a:solidFill>
                <a:latin typeface="Barlow" panose="00000500000000000000" pitchFamily="2" charset="0"/>
              </a:rPr>
              <a:t>Oil&amp;Gas</a:t>
            </a:r>
            <a:r>
              <a:rPr lang="en-US" sz="1733" dirty="0">
                <a:solidFill>
                  <a:srgbClr val="FFFFFF"/>
                </a:solidFill>
                <a:latin typeface="Barlow" panose="00000500000000000000" pitchFamily="2" charset="0"/>
              </a:rPr>
              <a:t>/LIDAR/TTPs</a:t>
            </a:r>
          </a:p>
          <a:p>
            <a:pPr marL="285750" indent="-285750" algn="just">
              <a:lnSpc>
                <a:spcPts val="2773"/>
              </a:lnSpc>
              <a:buFont typeface="Arial" panose="020B0604020202020204" pitchFamily="34" charset="0"/>
              <a:buChar char="•"/>
            </a:pPr>
            <a:r>
              <a:rPr lang="en-US" sz="1733" dirty="0">
                <a:solidFill>
                  <a:srgbClr val="FFFFFF"/>
                </a:solidFill>
                <a:latin typeface="Barlow" panose="00000500000000000000" pitchFamily="2" charset="0"/>
              </a:rPr>
              <a:t>Final Proving Ground Exercises</a:t>
            </a:r>
          </a:p>
        </p:txBody>
      </p:sp>
      <p:sp>
        <p:nvSpPr>
          <p:cNvPr id="20" name="TextBox 20"/>
          <p:cNvSpPr txBox="1"/>
          <p:nvPr/>
        </p:nvSpPr>
        <p:spPr>
          <a:xfrm>
            <a:off x="1093228" y="4799080"/>
            <a:ext cx="4975896" cy="1028487"/>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BGWCOE works in conjunction with </a:t>
            </a:r>
            <a:r>
              <a:rPr lang="en-US" sz="1600" b="0" i="0" dirty="0" err="1">
                <a:solidFill>
                  <a:schemeClr val="bg1"/>
                </a:solidFill>
                <a:effectLst/>
                <a:latin typeface="Barlow" panose="00000500000000000000" pitchFamily="2" charset="0"/>
              </a:rPr>
              <a:t>Jõhvi</a:t>
            </a:r>
            <a:r>
              <a:rPr lang="en-US" sz="1600" b="0" i="0" dirty="0">
                <a:solidFill>
                  <a:schemeClr val="bg1"/>
                </a:solidFill>
                <a:effectLst/>
                <a:latin typeface="Barlow" panose="00000500000000000000" pitchFamily="2" charset="0"/>
              </a:rPr>
              <a:t> city government in relationship to computer and private/public classrooms. </a:t>
            </a:r>
            <a:endParaRPr lang="en-US" sz="1733" dirty="0">
              <a:solidFill>
                <a:srgbClr val="FFFFFF"/>
              </a:solidFill>
              <a:latin typeface="Barlow"/>
            </a:endParaRPr>
          </a:p>
        </p:txBody>
      </p:sp>
      <p:sp>
        <p:nvSpPr>
          <p:cNvPr id="22" name="TextBox 22"/>
          <p:cNvSpPr txBox="1"/>
          <p:nvPr/>
        </p:nvSpPr>
        <p:spPr>
          <a:xfrm>
            <a:off x="577032" y="489016"/>
            <a:ext cx="10167168" cy="415370"/>
          </a:xfrm>
          <a:prstGeom prst="rect">
            <a:avLst/>
          </a:prstGeom>
        </p:spPr>
        <p:txBody>
          <a:bodyPr wrap="square" lIns="0" tIns="0" rIns="0" bIns="0" rtlCol="0" anchor="t">
            <a:spAutoFit/>
          </a:bodyPr>
          <a:lstStyle/>
          <a:p>
            <a:pPr>
              <a:lnSpc>
                <a:spcPts val="3557"/>
              </a:lnSpc>
            </a:pPr>
            <a:r>
              <a:rPr lang="en-US" sz="2695" dirty="0">
                <a:solidFill>
                  <a:srgbClr val="FFFFFF"/>
                </a:solidFill>
                <a:latin typeface="Barlow Bold"/>
              </a:rPr>
              <a:t>TRAINING CENTER CURRICULIM</a:t>
            </a:r>
          </a:p>
        </p:txBody>
      </p:sp>
      <p:sp>
        <p:nvSpPr>
          <p:cNvPr id="3" name="TextBox 64">
            <a:extLst>
              <a:ext uri="{FF2B5EF4-FFF2-40B4-BE49-F238E27FC236}">
                <a16:creationId xmlns:a16="http://schemas.microsoft.com/office/drawing/2014/main" id="{D18F774A-CB11-BE9E-04EA-FF56516A3783}"/>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11" name="Picture 10" descr="A indoor basketball court with a wooden floor&#10;&#10;Description automatically generated">
            <a:extLst>
              <a:ext uri="{FF2B5EF4-FFF2-40B4-BE49-F238E27FC236}">
                <a16:creationId xmlns:a16="http://schemas.microsoft.com/office/drawing/2014/main" id="{EEBD39C1-772A-3F23-022C-E03A5ED704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3781" y="3602068"/>
            <a:ext cx="3425635" cy="2569226"/>
          </a:xfrm>
          <a:prstGeom prst="rect">
            <a:avLst/>
          </a:prstGeom>
        </p:spPr>
      </p:pic>
      <p:pic>
        <p:nvPicPr>
          <p:cNvPr id="15" name="Picture 14" descr="A room with a pink wall and chairs&#10;&#10;Description automatically generated">
            <a:extLst>
              <a:ext uri="{FF2B5EF4-FFF2-40B4-BE49-F238E27FC236}">
                <a16:creationId xmlns:a16="http://schemas.microsoft.com/office/drawing/2014/main" id="{C3E99842-CCE5-1C9F-BA8D-8857D51150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55201" y="1045024"/>
            <a:ext cx="2150092" cy="2866789"/>
          </a:xfrm>
          <a:prstGeom prst="rect">
            <a:avLst/>
          </a:prstGeom>
        </p:spPr>
      </p:pic>
      <p:pic>
        <p:nvPicPr>
          <p:cNvPr id="23" name="Picture 22" descr="A room with tables and chairs&#10;&#10;Description automatically generated">
            <a:extLst>
              <a:ext uri="{FF2B5EF4-FFF2-40B4-BE49-F238E27FC236}">
                <a16:creationId xmlns:a16="http://schemas.microsoft.com/office/drawing/2014/main" id="{27485847-07E5-8EF4-7AB7-1D86BFB7C1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6384" y="2661929"/>
            <a:ext cx="2449111" cy="3265481"/>
          </a:xfrm>
          <a:prstGeom prst="rect">
            <a:avLst/>
          </a:prstGeom>
        </p:spPr>
      </p:pic>
      <p:pic>
        <p:nvPicPr>
          <p:cNvPr id="26" name="Picture 25" descr="A building with a door open&#10;&#10;Description automatically generated">
            <a:extLst>
              <a:ext uri="{FF2B5EF4-FFF2-40B4-BE49-F238E27FC236}">
                <a16:creationId xmlns:a16="http://schemas.microsoft.com/office/drawing/2014/main" id="{F530A306-55E3-8DF2-8FDD-C31E6E934BD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18508" y="777786"/>
            <a:ext cx="2246347" cy="2995129"/>
          </a:xfrm>
          <a:prstGeom prst="rect">
            <a:avLst/>
          </a:prstGeom>
        </p:spPr>
      </p:pic>
      <p:pic>
        <p:nvPicPr>
          <p:cNvPr id="6" name="Picture 5" descr="A logo with a skull and a black hood&#10;&#10;Description automatically generated">
            <a:extLst>
              <a:ext uri="{FF2B5EF4-FFF2-40B4-BE49-F238E27FC236}">
                <a16:creationId xmlns:a16="http://schemas.microsoft.com/office/drawing/2014/main" id="{406C3E82-DB22-06C8-7C27-560BF777D0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07198" y="-43837"/>
            <a:ext cx="1752600" cy="1752600"/>
          </a:xfrm>
          <a:prstGeom prst="rect">
            <a:avLst/>
          </a:prstGeom>
        </p:spPr>
      </p:pic>
    </p:spTree>
    <p:extLst>
      <p:ext uri="{BB962C8B-B14F-4D97-AF65-F5344CB8AC3E}">
        <p14:creationId xmlns:p14="http://schemas.microsoft.com/office/powerpoint/2010/main" val="104074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l="-937" t="-10894" r="-947" b="-10894"/>
            </a:stretch>
          </a:blipFill>
        </p:spPr>
        <p:txBody>
          <a:bodyPr/>
          <a:lstStyle/>
          <a:p>
            <a:endParaRPr lang="en-US"/>
          </a:p>
        </p:txBody>
      </p:sp>
      <p:sp>
        <p:nvSpPr>
          <p:cNvPr id="4" name="Freeform 4"/>
          <p:cNvSpPr/>
          <p:nvPr/>
        </p:nvSpPr>
        <p:spPr>
          <a:xfrm>
            <a:off x="88190" y="-39326"/>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4">
              <a:alphaModFix amt="11209"/>
            </a:blip>
            <a:stretch>
              <a:fillRect/>
            </a:stretch>
          </a:blipFill>
        </p:spPr>
        <p:txBody>
          <a:bodyPr/>
          <a:lstStyle/>
          <a:p>
            <a:endParaRPr lang="en-US"/>
          </a:p>
        </p:txBody>
      </p:sp>
      <p:sp>
        <p:nvSpPr>
          <p:cNvPr id="5" name="Freeform 5"/>
          <p:cNvSpPr/>
          <p:nvPr/>
        </p:nvSpPr>
        <p:spPr>
          <a:xfrm flipH="1">
            <a:off x="6648117" y="-13577"/>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4">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0" name="AutoShape 10"/>
          <p:cNvSpPr/>
          <p:nvPr/>
        </p:nvSpPr>
        <p:spPr>
          <a:xfrm>
            <a:off x="0" y="3613787"/>
            <a:ext cx="12240787" cy="0"/>
          </a:xfrm>
          <a:prstGeom prst="line">
            <a:avLst/>
          </a:prstGeom>
          <a:ln w="38100" cap="flat">
            <a:solidFill>
              <a:srgbClr val="CBCBCB"/>
            </a:solidFill>
            <a:prstDash val="solid"/>
            <a:headEnd type="none" w="sm" len="sm"/>
            <a:tailEnd type="none" w="sm" len="sm"/>
          </a:ln>
        </p:spPr>
        <p:txBody>
          <a:bodyPr/>
          <a:lstStyle/>
          <a:p>
            <a:endParaRPr lang="en-US"/>
          </a:p>
        </p:txBody>
      </p:sp>
      <p:sp>
        <p:nvSpPr>
          <p:cNvPr id="11" name="Freeform 11" descr="A jet flying in the sky  Description automatically generated"/>
          <p:cNvSpPr/>
          <p:nvPr/>
        </p:nvSpPr>
        <p:spPr>
          <a:xfrm>
            <a:off x="0" y="9"/>
            <a:ext cx="6037416" cy="3429327"/>
          </a:xfrm>
          <a:custGeom>
            <a:avLst/>
            <a:gdLst/>
            <a:ahLst/>
            <a:cxnLst/>
            <a:rect l="l" t="t" r="r" b="b"/>
            <a:pathLst>
              <a:path w="6037416" h="3429327">
                <a:moveTo>
                  <a:pt x="0" y="0"/>
                </a:moveTo>
                <a:lnTo>
                  <a:pt x="6037416" y="0"/>
                </a:lnTo>
                <a:lnTo>
                  <a:pt x="6037416" y="3429327"/>
                </a:lnTo>
                <a:lnTo>
                  <a:pt x="0" y="3429327"/>
                </a:lnTo>
                <a:lnTo>
                  <a:pt x="0" y="0"/>
                </a:lnTo>
                <a:close/>
              </a:path>
            </a:pathLst>
          </a:custGeom>
          <a:blipFill>
            <a:blip r:embed="rId5"/>
            <a:stretch>
              <a:fillRect l="-450" r="-980" b="-74"/>
            </a:stretch>
          </a:blipFill>
        </p:spPr>
        <p:txBody>
          <a:bodyPr/>
          <a:lstStyle/>
          <a:p>
            <a:endParaRPr lang="en-US"/>
          </a:p>
        </p:txBody>
      </p:sp>
      <p:sp>
        <p:nvSpPr>
          <p:cNvPr id="12" name="Freeform 12" descr="800px-ArtImage_F-4E_Phantom_II"/>
          <p:cNvSpPr/>
          <p:nvPr/>
        </p:nvSpPr>
        <p:spPr>
          <a:xfrm>
            <a:off x="6125176" y="0"/>
            <a:ext cx="6068024" cy="3429337"/>
          </a:xfrm>
          <a:custGeom>
            <a:avLst/>
            <a:gdLst/>
            <a:ahLst/>
            <a:cxnLst/>
            <a:rect l="l" t="t" r="r" b="b"/>
            <a:pathLst>
              <a:path w="6068024" h="3429337">
                <a:moveTo>
                  <a:pt x="0" y="0"/>
                </a:moveTo>
                <a:lnTo>
                  <a:pt x="6068024" y="0"/>
                </a:lnTo>
                <a:lnTo>
                  <a:pt x="6068024" y="3429337"/>
                </a:lnTo>
                <a:lnTo>
                  <a:pt x="0" y="3429337"/>
                </a:lnTo>
                <a:lnTo>
                  <a:pt x="0" y="0"/>
                </a:lnTo>
                <a:close/>
              </a:path>
            </a:pathLst>
          </a:custGeom>
          <a:blipFill>
            <a:blip r:embed="rId6"/>
            <a:stretch>
              <a:fillRect l="-470"/>
            </a:stretch>
          </a:blipFill>
        </p:spPr>
        <p:txBody>
          <a:bodyPr/>
          <a:lstStyle/>
          <a:p>
            <a:endParaRPr lang="en-US"/>
          </a:p>
        </p:txBody>
      </p:sp>
      <p:sp>
        <p:nvSpPr>
          <p:cNvPr id="15" name="Freeform 15"/>
          <p:cNvSpPr/>
          <p:nvPr/>
        </p:nvSpPr>
        <p:spPr>
          <a:xfrm>
            <a:off x="514867" y="4758092"/>
            <a:ext cx="1561950" cy="1223491"/>
          </a:xfrm>
          <a:custGeom>
            <a:avLst/>
            <a:gdLst/>
            <a:ahLst/>
            <a:cxnLst/>
            <a:rect l="l" t="t" r="r" b="b"/>
            <a:pathLst>
              <a:path w="617067" h="483355">
                <a:moveTo>
                  <a:pt x="0" y="0"/>
                </a:moveTo>
                <a:lnTo>
                  <a:pt x="617067" y="0"/>
                </a:lnTo>
                <a:lnTo>
                  <a:pt x="617067" y="483355"/>
                </a:lnTo>
                <a:lnTo>
                  <a:pt x="0" y="483355"/>
                </a:lnTo>
                <a:close/>
              </a:path>
            </a:pathLst>
          </a:custGeom>
          <a:solidFill>
            <a:srgbClr val="000000">
              <a:alpha val="0"/>
            </a:srgbClr>
          </a:solidFill>
          <a:ln w="19050" cap="sq">
            <a:gradFill>
              <a:gsLst>
                <a:gs pos="0">
                  <a:srgbClr val="FBFCFF">
                    <a:alpha val="100000"/>
                  </a:srgbClr>
                </a:gs>
                <a:gs pos="100000">
                  <a:srgbClr val="5D626E">
                    <a:alpha val="100000"/>
                  </a:srgbClr>
                </a:gs>
              </a:gsLst>
              <a:lin ang="0"/>
            </a:gradFill>
            <a:prstDash val="solid"/>
            <a:miter/>
          </a:ln>
        </p:spPr>
        <p:txBody>
          <a:bodyPr/>
          <a:lstStyle/>
          <a:p>
            <a:endParaRPr lang="en-US"/>
          </a:p>
        </p:txBody>
      </p:sp>
      <p:sp>
        <p:nvSpPr>
          <p:cNvPr id="16" name="TextBox 16"/>
          <p:cNvSpPr txBox="1"/>
          <p:nvPr/>
        </p:nvSpPr>
        <p:spPr>
          <a:xfrm>
            <a:off x="514867" y="4661651"/>
            <a:ext cx="1561950" cy="1319932"/>
          </a:xfrm>
          <a:prstGeom prst="rect">
            <a:avLst/>
          </a:prstGeom>
        </p:spPr>
        <p:txBody>
          <a:bodyPr lIns="50800" tIns="50800" rIns="50800" bIns="50800" rtlCol="0" anchor="ctr"/>
          <a:lstStyle/>
          <a:p>
            <a:pPr algn="ctr">
              <a:lnSpc>
                <a:spcPts val="2308"/>
              </a:lnSpc>
            </a:pPr>
            <a:endParaRPr/>
          </a:p>
        </p:txBody>
      </p:sp>
      <p:sp>
        <p:nvSpPr>
          <p:cNvPr id="18" name="Freeform 18"/>
          <p:cNvSpPr/>
          <p:nvPr/>
        </p:nvSpPr>
        <p:spPr>
          <a:xfrm>
            <a:off x="2431360" y="4758092"/>
            <a:ext cx="1561950" cy="1223491"/>
          </a:xfrm>
          <a:custGeom>
            <a:avLst/>
            <a:gdLst/>
            <a:ahLst/>
            <a:cxnLst/>
            <a:rect l="l" t="t" r="r" b="b"/>
            <a:pathLst>
              <a:path w="617067" h="483355">
                <a:moveTo>
                  <a:pt x="0" y="0"/>
                </a:moveTo>
                <a:lnTo>
                  <a:pt x="617067" y="0"/>
                </a:lnTo>
                <a:lnTo>
                  <a:pt x="617067" y="483355"/>
                </a:lnTo>
                <a:lnTo>
                  <a:pt x="0" y="483355"/>
                </a:lnTo>
                <a:close/>
              </a:path>
            </a:pathLst>
          </a:custGeom>
          <a:solidFill>
            <a:srgbClr val="000000">
              <a:alpha val="0"/>
            </a:srgbClr>
          </a:solidFill>
          <a:ln w="19050" cap="sq">
            <a:gradFill>
              <a:gsLst>
                <a:gs pos="0">
                  <a:srgbClr val="FBFCFF">
                    <a:alpha val="100000"/>
                  </a:srgbClr>
                </a:gs>
                <a:gs pos="100000">
                  <a:srgbClr val="5D626E">
                    <a:alpha val="100000"/>
                  </a:srgbClr>
                </a:gs>
              </a:gsLst>
              <a:lin ang="0"/>
            </a:gradFill>
            <a:prstDash val="solid"/>
            <a:miter/>
          </a:ln>
        </p:spPr>
        <p:txBody>
          <a:bodyPr/>
          <a:lstStyle/>
          <a:p>
            <a:endParaRPr lang="en-US"/>
          </a:p>
        </p:txBody>
      </p:sp>
      <p:sp>
        <p:nvSpPr>
          <p:cNvPr id="19" name="TextBox 19"/>
          <p:cNvSpPr txBox="1"/>
          <p:nvPr/>
        </p:nvSpPr>
        <p:spPr>
          <a:xfrm>
            <a:off x="2431360" y="4661651"/>
            <a:ext cx="1561950" cy="1319932"/>
          </a:xfrm>
          <a:prstGeom prst="rect">
            <a:avLst/>
          </a:prstGeom>
        </p:spPr>
        <p:txBody>
          <a:bodyPr lIns="50800" tIns="50800" rIns="50800" bIns="50800" rtlCol="0" anchor="ctr"/>
          <a:lstStyle/>
          <a:p>
            <a:pPr algn="ctr">
              <a:lnSpc>
                <a:spcPts val="2308"/>
              </a:lnSpc>
            </a:pPr>
            <a:endParaRPr/>
          </a:p>
        </p:txBody>
      </p:sp>
      <p:sp>
        <p:nvSpPr>
          <p:cNvPr id="21" name="Freeform 21"/>
          <p:cNvSpPr/>
          <p:nvPr/>
        </p:nvSpPr>
        <p:spPr>
          <a:xfrm>
            <a:off x="4347853" y="4758092"/>
            <a:ext cx="1561950" cy="1223491"/>
          </a:xfrm>
          <a:custGeom>
            <a:avLst/>
            <a:gdLst/>
            <a:ahLst/>
            <a:cxnLst/>
            <a:rect l="l" t="t" r="r" b="b"/>
            <a:pathLst>
              <a:path w="617067" h="483355">
                <a:moveTo>
                  <a:pt x="0" y="0"/>
                </a:moveTo>
                <a:lnTo>
                  <a:pt x="617067" y="0"/>
                </a:lnTo>
                <a:lnTo>
                  <a:pt x="617067" y="483355"/>
                </a:lnTo>
                <a:lnTo>
                  <a:pt x="0" y="483355"/>
                </a:lnTo>
                <a:close/>
              </a:path>
            </a:pathLst>
          </a:custGeom>
          <a:solidFill>
            <a:srgbClr val="000000">
              <a:alpha val="0"/>
            </a:srgbClr>
          </a:solidFill>
          <a:ln w="19050" cap="sq">
            <a:gradFill>
              <a:gsLst>
                <a:gs pos="0">
                  <a:srgbClr val="FBFCFF">
                    <a:alpha val="100000"/>
                  </a:srgbClr>
                </a:gs>
                <a:gs pos="100000">
                  <a:srgbClr val="5D626E">
                    <a:alpha val="100000"/>
                  </a:srgbClr>
                </a:gs>
              </a:gsLst>
              <a:lin ang="0"/>
            </a:gradFill>
            <a:prstDash val="solid"/>
            <a:miter/>
          </a:ln>
        </p:spPr>
        <p:txBody>
          <a:bodyPr/>
          <a:lstStyle/>
          <a:p>
            <a:endParaRPr lang="en-US"/>
          </a:p>
        </p:txBody>
      </p:sp>
      <p:sp>
        <p:nvSpPr>
          <p:cNvPr id="22" name="TextBox 22"/>
          <p:cNvSpPr txBox="1"/>
          <p:nvPr/>
        </p:nvSpPr>
        <p:spPr>
          <a:xfrm>
            <a:off x="4347853" y="4661651"/>
            <a:ext cx="1561950" cy="1319932"/>
          </a:xfrm>
          <a:prstGeom prst="rect">
            <a:avLst/>
          </a:prstGeom>
        </p:spPr>
        <p:txBody>
          <a:bodyPr lIns="50800" tIns="50800" rIns="50800" bIns="50800" rtlCol="0" anchor="ctr"/>
          <a:lstStyle/>
          <a:p>
            <a:pPr algn="ctr">
              <a:lnSpc>
                <a:spcPts val="2308"/>
              </a:lnSpc>
            </a:pPr>
            <a:endParaRPr/>
          </a:p>
        </p:txBody>
      </p:sp>
      <p:sp>
        <p:nvSpPr>
          <p:cNvPr id="24" name="Freeform 24"/>
          <p:cNvSpPr/>
          <p:nvPr/>
        </p:nvSpPr>
        <p:spPr>
          <a:xfrm>
            <a:off x="6331021" y="4758092"/>
            <a:ext cx="1561950" cy="1223491"/>
          </a:xfrm>
          <a:custGeom>
            <a:avLst/>
            <a:gdLst/>
            <a:ahLst/>
            <a:cxnLst/>
            <a:rect l="l" t="t" r="r" b="b"/>
            <a:pathLst>
              <a:path w="617067" h="483355">
                <a:moveTo>
                  <a:pt x="0" y="0"/>
                </a:moveTo>
                <a:lnTo>
                  <a:pt x="617067" y="0"/>
                </a:lnTo>
                <a:lnTo>
                  <a:pt x="617067" y="483355"/>
                </a:lnTo>
                <a:lnTo>
                  <a:pt x="0" y="483355"/>
                </a:lnTo>
                <a:close/>
              </a:path>
            </a:pathLst>
          </a:custGeom>
          <a:solidFill>
            <a:srgbClr val="000000">
              <a:alpha val="0"/>
            </a:srgbClr>
          </a:solidFill>
          <a:ln w="19050" cap="sq">
            <a:gradFill>
              <a:gsLst>
                <a:gs pos="0">
                  <a:srgbClr val="FBFCFF">
                    <a:alpha val="100000"/>
                  </a:srgbClr>
                </a:gs>
                <a:gs pos="100000">
                  <a:srgbClr val="5D626E">
                    <a:alpha val="100000"/>
                  </a:srgbClr>
                </a:gs>
              </a:gsLst>
              <a:lin ang="0"/>
            </a:gradFill>
            <a:prstDash val="solid"/>
            <a:miter/>
          </a:ln>
        </p:spPr>
        <p:txBody>
          <a:bodyPr/>
          <a:lstStyle/>
          <a:p>
            <a:endParaRPr lang="en-US"/>
          </a:p>
        </p:txBody>
      </p:sp>
      <p:sp>
        <p:nvSpPr>
          <p:cNvPr id="25" name="TextBox 25"/>
          <p:cNvSpPr txBox="1"/>
          <p:nvPr/>
        </p:nvSpPr>
        <p:spPr>
          <a:xfrm>
            <a:off x="6331021" y="4661651"/>
            <a:ext cx="1561950" cy="1319932"/>
          </a:xfrm>
          <a:prstGeom prst="rect">
            <a:avLst/>
          </a:prstGeom>
        </p:spPr>
        <p:txBody>
          <a:bodyPr lIns="50800" tIns="50800" rIns="50800" bIns="50800" rtlCol="0" anchor="ctr"/>
          <a:lstStyle/>
          <a:p>
            <a:pPr algn="ctr">
              <a:lnSpc>
                <a:spcPts val="2308"/>
              </a:lnSpc>
            </a:pPr>
            <a:endParaRPr/>
          </a:p>
        </p:txBody>
      </p:sp>
      <p:sp>
        <p:nvSpPr>
          <p:cNvPr id="27" name="Freeform 27"/>
          <p:cNvSpPr/>
          <p:nvPr/>
        </p:nvSpPr>
        <p:spPr>
          <a:xfrm>
            <a:off x="8247514" y="4758092"/>
            <a:ext cx="1561950" cy="1223491"/>
          </a:xfrm>
          <a:custGeom>
            <a:avLst/>
            <a:gdLst/>
            <a:ahLst/>
            <a:cxnLst/>
            <a:rect l="l" t="t" r="r" b="b"/>
            <a:pathLst>
              <a:path w="617067" h="483355">
                <a:moveTo>
                  <a:pt x="0" y="0"/>
                </a:moveTo>
                <a:lnTo>
                  <a:pt x="617067" y="0"/>
                </a:lnTo>
                <a:lnTo>
                  <a:pt x="617067" y="483355"/>
                </a:lnTo>
                <a:lnTo>
                  <a:pt x="0" y="483355"/>
                </a:lnTo>
                <a:close/>
              </a:path>
            </a:pathLst>
          </a:custGeom>
          <a:solidFill>
            <a:srgbClr val="000000">
              <a:alpha val="0"/>
            </a:srgbClr>
          </a:solidFill>
          <a:ln w="19050" cap="sq">
            <a:gradFill>
              <a:gsLst>
                <a:gs pos="0">
                  <a:srgbClr val="FBFCFF">
                    <a:alpha val="100000"/>
                  </a:srgbClr>
                </a:gs>
                <a:gs pos="100000">
                  <a:srgbClr val="5D626E">
                    <a:alpha val="100000"/>
                  </a:srgbClr>
                </a:gs>
              </a:gsLst>
              <a:lin ang="0"/>
            </a:gradFill>
            <a:prstDash val="solid"/>
            <a:miter/>
          </a:ln>
        </p:spPr>
        <p:txBody>
          <a:bodyPr/>
          <a:lstStyle/>
          <a:p>
            <a:endParaRPr lang="en-US"/>
          </a:p>
        </p:txBody>
      </p:sp>
      <p:sp>
        <p:nvSpPr>
          <p:cNvPr id="28" name="TextBox 28"/>
          <p:cNvSpPr txBox="1"/>
          <p:nvPr/>
        </p:nvSpPr>
        <p:spPr>
          <a:xfrm>
            <a:off x="8247514" y="4661651"/>
            <a:ext cx="1561950" cy="1319932"/>
          </a:xfrm>
          <a:prstGeom prst="rect">
            <a:avLst/>
          </a:prstGeom>
        </p:spPr>
        <p:txBody>
          <a:bodyPr lIns="50800" tIns="50800" rIns="50800" bIns="50800" rtlCol="0" anchor="ctr"/>
          <a:lstStyle/>
          <a:p>
            <a:pPr algn="ctr">
              <a:lnSpc>
                <a:spcPts val="2308"/>
              </a:lnSpc>
            </a:pPr>
            <a:endParaRPr/>
          </a:p>
        </p:txBody>
      </p:sp>
      <p:sp>
        <p:nvSpPr>
          <p:cNvPr id="30" name="Freeform 30"/>
          <p:cNvSpPr/>
          <p:nvPr/>
        </p:nvSpPr>
        <p:spPr>
          <a:xfrm>
            <a:off x="10116382" y="4758092"/>
            <a:ext cx="1561950" cy="1223491"/>
          </a:xfrm>
          <a:custGeom>
            <a:avLst/>
            <a:gdLst/>
            <a:ahLst/>
            <a:cxnLst/>
            <a:rect l="l" t="t" r="r" b="b"/>
            <a:pathLst>
              <a:path w="617067" h="483355">
                <a:moveTo>
                  <a:pt x="0" y="0"/>
                </a:moveTo>
                <a:lnTo>
                  <a:pt x="617067" y="0"/>
                </a:lnTo>
                <a:lnTo>
                  <a:pt x="617067" y="483355"/>
                </a:lnTo>
                <a:lnTo>
                  <a:pt x="0" y="483355"/>
                </a:lnTo>
                <a:close/>
              </a:path>
            </a:pathLst>
          </a:custGeom>
          <a:solidFill>
            <a:srgbClr val="000000">
              <a:alpha val="0"/>
            </a:srgbClr>
          </a:solidFill>
          <a:ln w="19050" cap="sq">
            <a:gradFill>
              <a:gsLst>
                <a:gs pos="0">
                  <a:srgbClr val="FBFCFF">
                    <a:alpha val="100000"/>
                  </a:srgbClr>
                </a:gs>
                <a:gs pos="100000">
                  <a:srgbClr val="5D626E">
                    <a:alpha val="100000"/>
                  </a:srgbClr>
                </a:gs>
              </a:gsLst>
              <a:lin ang="0"/>
            </a:gradFill>
            <a:prstDash val="solid"/>
            <a:miter/>
          </a:ln>
        </p:spPr>
        <p:txBody>
          <a:bodyPr/>
          <a:lstStyle/>
          <a:p>
            <a:endParaRPr lang="en-US"/>
          </a:p>
        </p:txBody>
      </p:sp>
      <p:sp>
        <p:nvSpPr>
          <p:cNvPr id="31" name="TextBox 31"/>
          <p:cNvSpPr txBox="1"/>
          <p:nvPr/>
        </p:nvSpPr>
        <p:spPr>
          <a:xfrm>
            <a:off x="10116382" y="4661651"/>
            <a:ext cx="1561950" cy="1319932"/>
          </a:xfrm>
          <a:prstGeom prst="rect">
            <a:avLst/>
          </a:prstGeom>
        </p:spPr>
        <p:txBody>
          <a:bodyPr lIns="50800" tIns="50800" rIns="50800" bIns="50800" rtlCol="0" anchor="ctr"/>
          <a:lstStyle/>
          <a:p>
            <a:pPr algn="ctr">
              <a:lnSpc>
                <a:spcPts val="2308"/>
              </a:lnSpc>
            </a:pPr>
            <a:endParaRPr/>
          </a:p>
        </p:txBody>
      </p:sp>
      <p:sp>
        <p:nvSpPr>
          <p:cNvPr id="33" name="Freeform 33"/>
          <p:cNvSpPr/>
          <p:nvPr/>
        </p:nvSpPr>
        <p:spPr>
          <a:xfrm>
            <a:off x="447134"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4" name="TextBox 34"/>
          <p:cNvSpPr txBox="1"/>
          <p:nvPr/>
        </p:nvSpPr>
        <p:spPr>
          <a:xfrm>
            <a:off x="459834" y="5308454"/>
            <a:ext cx="110068" cy="116418"/>
          </a:xfrm>
          <a:prstGeom prst="rect">
            <a:avLst/>
          </a:prstGeom>
        </p:spPr>
        <p:txBody>
          <a:bodyPr lIns="50800" tIns="50800" rIns="50800" bIns="50800" rtlCol="0" anchor="ctr"/>
          <a:lstStyle/>
          <a:p>
            <a:pPr algn="ctr">
              <a:lnSpc>
                <a:spcPts val="2308"/>
              </a:lnSpc>
            </a:pPr>
            <a:endParaRPr/>
          </a:p>
        </p:txBody>
      </p:sp>
      <p:sp>
        <p:nvSpPr>
          <p:cNvPr id="36" name="Freeform 36"/>
          <p:cNvSpPr/>
          <p:nvPr/>
        </p:nvSpPr>
        <p:spPr>
          <a:xfrm>
            <a:off x="2363627"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7" name="TextBox 37"/>
          <p:cNvSpPr txBox="1"/>
          <p:nvPr/>
        </p:nvSpPr>
        <p:spPr>
          <a:xfrm>
            <a:off x="2376327" y="5308454"/>
            <a:ext cx="110068" cy="116418"/>
          </a:xfrm>
          <a:prstGeom prst="rect">
            <a:avLst/>
          </a:prstGeom>
        </p:spPr>
        <p:txBody>
          <a:bodyPr lIns="50800" tIns="50800" rIns="50800" bIns="50800" rtlCol="0" anchor="ctr"/>
          <a:lstStyle/>
          <a:p>
            <a:pPr algn="ctr">
              <a:lnSpc>
                <a:spcPts val="2308"/>
              </a:lnSpc>
            </a:pPr>
            <a:endParaRPr/>
          </a:p>
        </p:txBody>
      </p:sp>
      <p:sp>
        <p:nvSpPr>
          <p:cNvPr id="39" name="Freeform 39"/>
          <p:cNvSpPr/>
          <p:nvPr/>
        </p:nvSpPr>
        <p:spPr>
          <a:xfrm>
            <a:off x="4280120"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0" name="TextBox 40"/>
          <p:cNvSpPr txBox="1"/>
          <p:nvPr/>
        </p:nvSpPr>
        <p:spPr>
          <a:xfrm>
            <a:off x="4292820" y="5308454"/>
            <a:ext cx="110068" cy="116418"/>
          </a:xfrm>
          <a:prstGeom prst="rect">
            <a:avLst/>
          </a:prstGeom>
        </p:spPr>
        <p:txBody>
          <a:bodyPr lIns="50800" tIns="50800" rIns="50800" bIns="50800" rtlCol="0" anchor="ctr"/>
          <a:lstStyle/>
          <a:p>
            <a:pPr algn="ctr">
              <a:lnSpc>
                <a:spcPts val="2308"/>
              </a:lnSpc>
            </a:pPr>
            <a:endParaRPr/>
          </a:p>
        </p:txBody>
      </p:sp>
      <p:sp>
        <p:nvSpPr>
          <p:cNvPr id="42" name="Freeform 42"/>
          <p:cNvSpPr/>
          <p:nvPr/>
        </p:nvSpPr>
        <p:spPr>
          <a:xfrm>
            <a:off x="6263288"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3" name="TextBox 43"/>
          <p:cNvSpPr txBox="1"/>
          <p:nvPr/>
        </p:nvSpPr>
        <p:spPr>
          <a:xfrm>
            <a:off x="6275988" y="5308454"/>
            <a:ext cx="110068" cy="116418"/>
          </a:xfrm>
          <a:prstGeom prst="rect">
            <a:avLst/>
          </a:prstGeom>
        </p:spPr>
        <p:txBody>
          <a:bodyPr lIns="50800" tIns="50800" rIns="50800" bIns="50800" rtlCol="0" anchor="ctr"/>
          <a:lstStyle/>
          <a:p>
            <a:pPr algn="ctr">
              <a:lnSpc>
                <a:spcPts val="2308"/>
              </a:lnSpc>
            </a:pPr>
            <a:endParaRPr/>
          </a:p>
        </p:txBody>
      </p:sp>
      <p:sp>
        <p:nvSpPr>
          <p:cNvPr id="45" name="Freeform 45"/>
          <p:cNvSpPr/>
          <p:nvPr/>
        </p:nvSpPr>
        <p:spPr>
          <a:xfrm>
            <a:off x="8179780"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6" name="TextBox 46"/>
          <p:cNvSpPr txBox="1"/>
          <p:nvPr/>
        </p:nvSpPr>
        <p:spPr>
          <a:xfrm>
            <a:off x="8192480" y="5308454"/>
            <a:ext cx="110068" cy="116418"/>
          </a:xfrm>
          <a:prstGeom prst="rect">
            <a:avLst/>
          </a:prstGeom>
        </p:spPr>
        <p:txBody>
          <a:bodyPr lIns="50800" tIns="50800" rIns="50800" bIns="50800" rtlCol="0" anchor="ctr"/>
          <a:lstStyle/>
          <a:p>
            <a:pPr algn="ctr">
              <a:lnSpc>
                <a:spcPts val="2308"/>
              </a:lnSpc>
            </a:pPr>
            <a:endParaRPr/>
          </a:p>
        </p:txBody>
      </p:sp>
      <p:sp>
        <p:nvSpPr>
          <p:cNvPr id="48" name="Freeform 48"/>
          <p:cNvSpPr/>
          <p:nvPr/>
        </p:nvSpPr>
        <p:spPr>
          <a:xfrm>
            <a:off x="10048648"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9" name="TextBox 49"/>
          <p:cNvSpPr txBox="1"/>
          <p:nvPr/>
        </p:nvSpPr>
        <p:spPr>
          <a:xfrm>
            <a:off x="10061348" y="5308454"/>
            <a:ext cx="110068" cy="116418"/>
          </a:xfrm>
          <a:prstGeom prst="rect">
            <a:avLst/>
          </a:prstGeom>
        </p:spPr>
        <p:txBody>
          <a:bodyPr lIns="50800" tIns="50800" rIns="50800" bIns="50800" rtlCol="0" anchor="ctr"/>
          <a:lstStyle/>
          <a:p>
            <a:pPr algn="ctr">
              <a:lnSpc>
                <a:spcPts val="2308"/>
              </a:lnSpc>
            </a:pPr>
            <a:endParaRPr/>
          </a:p>
        </p:txBody>
      </p:sp>
      <p:sp>
        <p:nvSpPr>
          <p:cNvPr id="51" name="Freeform 51"/>
          <p:cNvSpPr/>
          <p:nvPr/>
        </p:nvSpPr>
        <p:spPr>
          <a:xfrm>
            <a:off x="2009084"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626E"/>
          </a:solidFill>
        </p:spPr>
        <p:txBody>
          <a:bodyPr/>
          <a:lstStyle/>
          <a:p>
            <a:endParaRPr lang="en-US"/>
          </a:p>
        </p:txBody>
      </p:sp>
      <p:sp>
        <p:nvSpPr>
          <p:cNvPr id="52" name="TextBox 52"/>
          <p:cNvSpPr txBox="1"/>
          <p:nvPr/>
        </p:nvSpPr>
        <p:spPr>
          <a:xfrm>
            <a:off x="2021784" y="5308454"/>
            <a:ext cx="110068" cy="116418"/>
          </a:xfrm>
          <a:prstGeom prst="rect">
            <a:avLst/>
          </a:prstGeom>
        </p:spPr>
        <p:txBody>
          <a:bodyPr lIns="50800" tIns="50800" rIns="50800" bIns="50800" rtlCol="0" anchor="ctr"/>
          <a:lstStyle/>
          <a:p>
            <a:pPr algn="ctr">
              <a:lnSpc>
                <a:spcPts val="2308"/>
              </a:lnSpc>
            </a:pPr>
            <a:endParaRPr/>
          </a:p>
        </p:txBody>
      </p:sp>
      <p:sp>
        <p:nvSpPr>
          <p:cNvPr id="54" name="Freeform 54"/>
          <p:cNvSpPr/>
          <p:nvPr/>
        </p:nvSpPr>
        <p:spPr>
          <a:xfrm>
            <a:off x="3925577"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626E"/>
          </a:solidFill>
        </p:spPr>
        <p:txBody>
          <a:bodyPr/>
          <a:lstStyle/>
          <a:p>
            <a:endParaRPr lang="en-US"/>
          </a:p>
        </p:txBody>
      </p:sp>
      <p:sp>
        <p:nvSpPr>
          <p:cNvPr id="55" name="TextBox 55"/>
          <p:cNvSpPr txBox="1"/>
          <p:nvPr/>
        </p:nvSpPr>
        <p:spPr>
          <a:xfrm>
            <a:off x="3938277" y="5308454"/>
            <a:ext cx="110068" cy="116418"/>
          </a:xfrm>
          <a:prstGeom prst="rect">
            <a:avLst/>
          </a:prstGeom>
        </p:spPr>
        <p:txBody>
          <a:bodyPr lIns="50800" tIns="50800" rIns="50800" bIns="50800" rtlCol="0" anchor="ctr"/>
          <a:lstStyle/>
          <a:p>
            <a:pPr algn="ctr">
              <a:lnSpc>
                <a:spcPts val="2308"/>
              </a:lnSpc>
            </a:pPr>
            <a:endParaRPr/>
          </a:p>
        </p:txBody>
      </p:sp>
      <p:sp>
        <p:nvSpPr>
          <p:cNvPr id="57" name="Freeform 57"/>
          <p:cNvSpPr/>
          <p:nvPr/>
        </p:nvSpPr>
        <p:spPr>
          <a:xfrm>
            <a:off x="5842070"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626E"/>
          </a:solidFill>
        </p:spPr>
        <p:txBody>
          <a:bodyPr/>
          <a:lstStyle/>
          <a:p>
            <a:endParaRPr lang="en-US"/>
          </a:p>
        </p:txBody>
      </p:sp>
      <p:sp>
        <p:nvSpPr>
          <p:cNvPr id="58" name="TextBox 58"/>
          <p:cNvSpPr txBox="1"/>
          <p:nvPr/>
        </p:nvSpPr>
        <p:spPr>
          <a:xfrm>
            <a:off x="5854770" y="5308454"/>
            <a:ext cx="110068" cy="116418"/>
          </a:xfrm>
          <a:prstGeom prst="rect">
            <a:avLst/>
          </a:prstGeom>
        </p:spPr>
        <p:txBody>
          <a:bodyPr lIns="50800" tIns="50800" rIns="50800" bIns="50800" rtlCol="0" anchor="ctr"/>
          <a:lstStyle/>
          <a:p>
            <a:pPr algn="ctr">
              <a:lnSpc>
                <a:spcPts val="2308"/>
              </a:lnSpc>
            </a:pPr>
            <a:endParaRPr/>
          </a:p>
        </p:txBody>
      </p:sp>
      <p:sp>
        <p:nvSpPr>
          <p:cNvPr id="60" name="Freeform 60"/>
          <p:cNvSpPr/>
          <p:nvPr/>
        </p:nvSpPr>
        <p:spPr>
          <a:xfrm>
            <a:off x="7825238"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626E"/>
          </a:solidFill>
        </p:spPr>
        <p:txBody>
          <a:bodyPr/>
          <a:lstStyle/>
          <a:p>
            <a:endParaRPr lang="en-US"/>
          </a:p>
        </p:txBody>
      </p:sp>
      <p:sp>
        <p:nvSpPr>
          <p:cNvPr id="61" name="TextBox 61"/>
          <p:cNvSpPr txBox="1"/>
          <p:nvPr/>
        </p:nvSpPr>
        <p:spPr>
          <a:xfrm>
            <a:off x="7837938" y="5308454"/>
            <a:ext cx="110068" cy="116418"/>
          </a:xfrm>
          <a:prstGeom prst="rect">
            <a:avLst/>
          </a:prstGeom>
        </p:spPr>
        <p:txBody>
          <a:bodyPr lIns="50800" tIns="50800" rIns="50800" bIns="50800" rtlCol="0" anchor="ctr"/>
          <a:lstStyle/>
          <a:p>
            <a:pPr algn="ctr">
              <a:lnSpc>
                <a:spcPts val="2308"/>
              </a:lnSpc>
            </a:pPr>
            <a:endParaRPr/>
          </a:p>
        </p:txBody>
      </p:sp>
      <p:sp>
        <p:nvSpPr>
          <p:cNvPr id="63" name="Freeform 63"/>
          <p:cNvSpPr/>
          <p:nvPr/>
        </p:nvSpPr>
        <p:spPr>
          <a:xfrm>
            <a:off x="9741731"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626E"/>
          </a:solidFill>
        </p:spPr>
        <p:txBody>
          <a:bodyPr/>
          <a:lstStyle/>
          <a:p>
            <a:endParaRPr lang="en-US"/>
          </a:p>
        </p:txBody>
      </p:sp>
      <p:sp>
        <p:nvSpPr>
          <p:cNvPr id="64" name="TextBox 64"/>
          <p:cNvSpPr txBox="1"/>
          <p:nvPr/>
        </p:nvSpPr>
        <p:spPr>
          <a:xfrm>
            <a:off x="9754431" y="5308454"/>
            <a:ext cx="110068" cy="116418"/>
          </a:xfrm>
          <a:prstGeom prst="rect">
            <a:avLst/>
          </a:prstGeom>
        </p:spPr>
        <p:txBody>
          <a:bodyPr lIns="50800" tIns="50800" rIns="50800" bIns="50800" rtlCol="0" anchor="ctr"/>
          <a:lstStyle/>
          <a:p>
            <a:pPr algn="ctr">
              <a:lnSpc>
                <a:spcPts val="2308"/>
              </a:lnSpc>
            </a:pPr>
            <a:endParaRPr/>
          </a:p>
        </p:txBody>
      </p:sp>
      <p:sp>
        <p:nvSpPr>
          <p:cNvPr id="66" name="Freeform 66"/>
          <p:cNvSpPr/>
          <p:nvPr/>
        </p:nvSpPr>
        <p:spPr>
          <a:xfrm>
            <a:off x="11610599" y="5302104"/>
            <a:ext cx="135468" cy="1354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626E"/>
          </a:solidFill>
        </p:spPr>
        <p:txBody>
          <a:bodyPr/>
          <a:lstStyle/>
          <a:p>
            <a:endParaRPr lang="en-US"/>
          </a:p>
        </p:txBody>
      </p:sp>
      <p:sp>
        <p:nvSpPr>
          <p:cNvPr id="67" name="TextBox 67"/>
          <p:cNvSpPr txBox="1"/>
          <p:nvPr/>
        </p:nvSpPr>
        <p:spPr>
          <a:xfrm>
            <a:off x="11623299" y="5308454"/>
            <a:ext cx="110068" cy="116418"/>
          </a:xfrm>
          <a:prstGeom prst="rect">
            <a:avLst/>
          </a:prstGeom>
        </p:spPr>
        <p:txBody>
          <a:bodyPr lIns="50800" tIns="50800" rIns="50800" bIns="50800" rtlCol="0" anchor="ctr"/>
          <a:lstStyle/>
          <a:p>
            <a:pPr algn="ctr">
              <a:lnSpc>
                <a:spcPts val="2308"/>
              </a:lnSpc>
            </a:pPr>
            <a:endParaRPr/>
          </a:p>
        </p:txBody>
      </p:sp>
      <p:sp>
        <p:nvSpPr>
          <p:cNvPr id="68" name="Freeform 68"/>
          <p:cNvSpPr/>
          <p:nvPr/>
        </p:nvSpPr>
        <p:spPr>
          <a:xfrm>
            <a:off x="755649" y="4876642"/>
            <a:ext cx="1036548" cy="986392"/>
          </a:xfrm>
          <a:custGeom>
            <a:avLst/>
            <a:gdLst/>
            <a:ahLst/>
            <a:cxnLst/>
            <a:rect l="l" t="t" r="r" b="b"/>
            <a:pathLst>
              <a:path w="1036548" h="986392">
                <a:moveTo>
                  <a:pt x="0" y="0"/>
                </a:moveTo>
                <a:lnTo>
                  <a:pt x="1036547" y="0"/>
                </a:lnTo>
                <a:lnTo>
                  <a:pt x="1036547" y="986392"/>
                </a:lnTo>
                <a:lnTo>
                  <a:pt x="0" y="986392"/>
                </a:lnTo>
                <a:lnTo>
                  <a:pt x="0" y="0"/>
                </a:lnTo>
                <a:close/>
              </a:path>
            </a:pathLst>
          </a:custGeom>
          <a:blipFill>
            <a:blip r:embed="rId7"/>
            <a:stretch>
              <a:fillRect/>
            </a:stretch>
          </a:blipFill>
        </p:spPr>
        <p:txBody>
          <a:bodyPr/>
          <a:lstStyle/>
          <a:p>
            <a:endParaRPr lang="en-US"/>
          </a:p>
        </p:txBody>
      </p:sp>
      <p:sp>
        <p:nvSpPr>
          <p:cNvPr id="69" name="Freeform 69"/>
          <p:cNvSpPr/>
          <p:nvPr/>
        </p:nvSpPr>
        <p:spPr>
          <a:xfrm>
            <a:off x="2672142" y="4876642"/>
            <a:ext cx="1036548" cy="986392"/>
          </a:xfrm>
          <a:custGeom>
            <a:avLst/>
            <a:gdLst/>
            <a:ahLst/>
            <a:cxnLst/>
            <a:rect l="l" t="t" r="r" b="b"/>
            <a:pathLst>
              <a:path w="1036548" h="986392">
                <a:moveTo>
                  <a:pt x="0" y="0"/>
                </a:moveTo>
                <a:lnTo>
                  <a:pt x="1036547" y="0"/>
                </a:lnTo>
                <a:lnTo>
                  <a:pt x="1036547" y="986392"/>
                </a:lnTo>
                <a:lnTo>
                  <a:pt x="0" y="986392"/>
                </a:lnTo>
                <a:lnTo>
                  <a:pt x="0" y="0"/>
                </a:lnTo>
                <a:close/>
              </a:path>
            </a:pathLst>
          </a:custGeom>
          <a:blipFill>
            <a:blip r:embed="rId8"/>
            <a:stretch>
              <a:fillRect t="-1885" b="-1885"/>
            </a:stretch>
          </a:blipFill>
        </p:spPr>
        <p:txBody>
          <a:bodyPr/>
          <a:lstStyle/>
          <a:p>
            <a:endParaRPr lang="en-US"/>
          </a:p>
        </p:txBody>
      </p:sp>
      <p:sp>
        <p:nvSpPr>
          <p:cNvPr id="70" name="Freeform 70"/>
          <p:cNvSpPr/>
          <p:nvPr/>
        </p:nvSpPr>
        <p:spPr>
          <a:xfrm>
            <a:off x="4543197" y="4876642"/>
            <a:ext cx="1127423" cy="986392"/>
          </a:xfrm>
          <a:custGeom>
            <a:avLst/>
            <a:gdLst/>
            <a:ahLst/>
            <a:cxnLst/>
            <a:rect l="l" t="t" r="r" b="b"/>
            <a:pathLst>
              <a:path w="1127423" h="986392">
                <a:moveTo>
                  <a:pt x="0" y="0"/>
                </a:moveTo>
                <a:lnTo>
                  <a:pt x="1127423" y="0"/>
                </a:lnTo>
                <a:lnTo>
                  <a:pt x="1127423" y="986392"/>
                </a:lnTo>
                <a:lnTo>
                  <a:pt x="0" y="986392"/>
                </a:lnTo>
                <a:lnTo>
                  <a:pt x="0" y="0"/>
                </a:lnTo>
                <a:close/>
              </a:path>
            </a:pathLst>
          </a:custGeom>
          <a:blipFill>
            <a:blip r:embed="rId9"/>
            <a:stretch>
              <a:fillRect l="-1395" r="-1395"/>
            </a:stretch>
          </a:blipFill>
        </p:spPr>
        <p:txBody>
          <a:bodyPr/>
          <a:lstStyle/>
          <a:p>
            <a:endParaRPr lang="en-US"/>
          </a:p>
        </p:txBody>
      </p:sp>
      <p:sp>
        <p:nvSpPr>
          <p:cNvPr id="71" name="Freeform 71"/>
          <p:cNvSpPr/>
          <p:nvPr/>
        </p:nvSpPr>
        <p:spPr>
          <a:xfrm>
            <a:off x="6571803" y="4876642"/>
            <a:ext cx="1036548" cy="986392"/>
          </a:xfrm>
          <a:custGeom>
            <a:avLst/>
            <a:gdLst/>
            <a:ahLst/>
            <a:cxnLst/>
            <a:rect l="l" t="t" r="r" b="b"/>
            <a:pathLst>
              <a:path w="1036548" h="986392">
                <a:moveTo>
                  <a:pt x="0" y="0"/>
                </a:moveTo>
                <a:lnTo>
                  <a:pt x="1036547" y="0"/>
                </a:lnTo>
                <a:lnTo>
                  <a:pt x="1036547" y="986392"/>
                </a:lnTo>
                <a:lnTo>
                  <a:pt x="0" y="986392"/>
                </a:lnTo>
                <a:lnTo>
                  <a:pt x="0" y="0"/>
                </a:lnTo>
                <a:close/>
              </a:path>
            </a:pathLst>
          </a:custGeom>
          <a:blipFill>
            <a:blip r:embed="rId10"/>
            <a:stretch>
              <a:fillRect t="-4625" b="-4625"/>
            </a:stretch>
          </a:blipFill>
        </p:spPr>
        <p:txBody>
          <a:bodyPr/>
          <a:lstStyle/>
          <a:p>
            <a:endParaRPr lang="en-US"/>
          </a:p>
        </p:txBody>
      </p:sp>
      <p:sp>
        <p:nvSpPr>
          <p:cNvPr id="72" name="TextBox 72"/>
          <p:cNvSpPr txBox="1"/>
          <p:nvPr/>
        </p:nvSpPr>
        <p:spPr>
          <a:xfrm>
            <a:off x="1522623" y="3756662"/>
            <a:ext cx="9147954" cy="869469"/>
          </a:xfrm>
          <a:prstGeom prst="rect">
            <a:avLst/>
          </a:prstGeom>
        </p:spPr>
        <p:txBody>
          <a:bodyPr lIns="0" tIns="0" rIns="0" bIns="0" rtlCol="0" anchor="t">
            <a:spAutoFit/>
          </a:bodyPr>
          <a:lstStyle/>
          <a:p>
            <a:pPr algn="ctr">
              <a:lnSpc>
                <a:spcPts val="3557"/>
              </a:lnSpc>
            </a:pPr>
            <a:r>
              <a:rPr lang="en-US" sz="2400" dirty="0">
                <a:solidFill>
                  <a:srgbClr val="FFFFFF"/>
                </a:solidFill>
                <a:latin typeface="Barlow Bold"/>
              </a:rPr>
              <a:t>BGWCOE CONCEPT IS BASED ON</a:t>
            </a:r>
          </a:p>
          <a:p>
            <a:pPr algn="ctr">
              <a:lnSpc>
                <a:spcPts val="3557"/>
              </a:lnSpc>
            </a:pPr>
            <a:r>
              <a:rPr lang="en-US" sz="2400" dirty="0">
                <a:solidFill>
                  <a:srgbClr val="FFFFFF"/>
                </a:solidFill>
                <a:latin typeface="Barlow Bold"/>
              </a:rPr>
              <a:t>NAVAL FIGHTER WEAPONS SCHOOL AKA </a:t>
            </a:r>
            <a:r>
              <a:rPr lang="en-US" sz="2400" dirty="0">
                <a:solidFill>
                  <a:srgbClr val="A6A6A6"/>
                </a:solidFill>
                <a:latin typeface="Barlow Bold"/>
              </a:rPr>
              <a:t>TOP GUN METHODOLOGY</a:t>
            </a:r>
          </a:p>
        </p:txBody>
      </p:sp>
      <p:sp>
        <p:nvSpPr>
          <p:cNvPr id="73" name="TextBox 73"/>
          <p:cNvSpPr txBox="1"/>
          <p:nvPr/>
        </p:nvSpPr>
        <p:spPr>
          <a:xfrm>
            <a:off x="8572111" y="6511817"/>
            <a:ext cx="2334234" cy="155575"/>
          </a:xfrm>
          <a:prstGeom prst="rect">
            <a:avLst/>
          </a:prstGeom>
        </p:spPr>
        <p:txBody>
          <a:bodyPr lIns="0" tIns="0" rIns="0" bIns="0" rtlCol="0" anchor="t">
            <a:spAutoFit/>
          </a:bodyPr>
          <a:lstStyle/>
          <a:p>
            <a:pPr algn="r">
              <a:lnSpc>
                <a:spcPts val="1199"/>
              </a:lnSpc>
            </a:pPr>
            <a:r>
              <a:rPr lang="en-US" sz="999">
                <a:solidFill>
                  <a:srgbClr val="FFFFFF"/>
                </a:solidFill>
                <a:latin typeface="Barlow"/>
              </a:rPr>
              <a:t>Copyright © 2024 Baltic Ghost Wing</a:t>
            </a:r>
          </a:p>
        </p:txBody>
      </p:sp>
      <p:sp>
        <p:nvSpPr>
          <p:cNvPr id="74" name="TextBox 74"/>
          <p:cNvSpPr txBox="1"/>
          <p:nvPr/>
        </p:nvSpPr>
        <p:spPr>
          <a:xfrm>
            <a:off x="11239674" y="6467371"/>
            <a:ext cx="165322" cy="250801"/>
          </a:xfrm>
          <a:prstGeom prst="rect">
            <a:avLst/>
          </a:prstGeom>
        </p:spPr>
        <p:txBody>
          <a:bodyPr lIns="0" tIns="0" rIns="0" bIns="0" rtlCol="0" anchor="t">
            <a:spAutoFit/>
          </a:bodyPr>
          <a:lstStyle/>
          <a:p>
            <a:pPr algn="l">
              <a:lnSpc>
                <a:spcPts val="1919"/>
              </a:lnSpc>
            </a:pPr>
            <a:r>
              <a:rPr lang="en-US" sz="1599">
                <a:solidFill>
                  <a:srgbClr val="FFFFFF"/>
                </a:solidFill>
                <a:latin typeface="Barlow"/>
              </a:rPr>
              <a:t>9</a:t>
            </a:r>
          </a:p>
        </p:txBody>
      </p:sp>
      <p:sp>
        <p:nvSpPr>
          <p:cNvPr id="75" name="Freeform 75"/>
          <p:cNvSpPr/>
          <p:nvPr/>
        </p:nvSpPr>
        <p:spPr>
          <a:xfrm>
            <a:off x="8660928" y="4876642"/>
            <a:ext cx="691283" cy="986392"/>
          </a:xfrm>
          <a:custGeom>
            <a:avLst/>
            <a:gdLst/>
            <a:ahLst/>
            <a:cxnLst/>
            <a:rect l="l" t="t" r="r" b="b"/>
            <a:pathLst>
              <a:path w="691283" h="986392">
                <a:moveTo>
                  <a:pt x="0" y="0"/>
                </a:moveTo>
                <a:lnTo>
                  <a:pt x="691283" y="0"/>
                </a:lnTo>
                <a:lnTo>
                  <a:pt x="691283" y="986392"/>
                </a:lnTo>
                <a:lnTo>
                  <a:pt x="0" y="986392"/>
                </a:lnTo>
                <a:lnTo>
                  <a:pt x="0" y="0"/>
                </a:lnTo>
                <a:close/>
              </a:path>
            </a:pathLst>
          </a:custGeom>
          <a:blipFill>
            <a:blip r:embed="rId11"/>
            <a:stretch>
              <a:fillRect/>
            </a:stretch>
          </a:blipFill>
        </p:spPr>
        <p:txBody>
          <a:bodyPr/>
          <a:lstStyle/>
          <a:p>
            <a:endParaRPr lang="en-US"/>
          </a:p>
        </p:txBody>
      </p:sp>
      <p:sp>
        <p:nvSpPr>
          <p:cNvPr id="76" name="Freeform 76" descr="MTA PBA Peer Program - Calm Seas Psychotherapy"/>
          <p:cNvSpPr/>
          <p:nvPr/>
        </p:nvSpPr>
        <p:spPr>
          <a:xfrm>
            <a:off x="10469866" y="4946529"/>
            <a:ext cx="846617" cy="846617"/>
          </a:xfrm>
          <a:custGeom>
            <a:avLst/>
            <a:gdLst/>
            <a:ahLst/>
            <a:cxnLst/>
            <a:rect l="l" t="t" r="r" b="b"/>
            <a:pathLst>
              <a:path w="846617" h="846617">
                <a:moveTo>
                  <a:pt x="0" y="0"/>
                </a:moveTo>
                <a:lnTo>
                  <a:pt x="846617" y="0"/>
                </a:lnTo>
                <a:lnTo>
                  <a:pt x="846617" y="846617"/>
                </a:lnTo>
                <a:lnTo>
                  <a:pt x="0" y="846617"/>
                </a:lnTo>
                <a:lnTo>
                  <a:pt x="0" y="0"/>
                </a:lnTo>
                <a:close/>
              </a:path>
            </a:pathLst>
          </a:custGeom>
          <a:blipFill>
            <a:blip r:embed="rId12"/>
            <a:stretch>
              <a:fillRect/>
            </a:stretch>
          </a:blipFill>
        </p:spPr>
        <p:txBody>
          <a:bodyPr/>
          <a:lstStyle/>
          <a:p>
            <a:endParaRPr lang="en-US"/>
          </a:p>
        </p:txBody>
      </p:sp>
      <p:sp>
        <p:nvSpPr>
          <p:cNvPr id="3" name="TextBox 72">
            <a:extLst>
              <a:ext uri="{FF2B5EF4-FFF2-40B4-BE49-F238E27FC236}">
                <a16:creationId xmlns:a16="http://schemas.microsoft.com/office/drawing/2014/main" id="{A8F11287-D4DE-0C15-A8A1-651E86B20B5D}"/>
              </a:ext>
            </a:extLst>
          </p:cNvPr>
          <p:cNvSpPr txBox="1"/>
          <p:nvPr/>
        </p:nvSpPr>
        <p:spPr>
          <a:xfrm>
            <a:off x="426434" y="5993930"/>
            <a:ext cx="1650383" cy="387286"/>
          </a:xfrm>
          <a:prstGeom prst="rect">
            <a:avLst/>
          </a:prstGeom>
        </p:spPr>
        <p:txBody>
          <a:bodyPr wrap="square" lIns="0" tIns="0" rIns="0" bIns="0" rtlCol="0" anchor="t">
            <a:spAutoFit/>
          </a:bodyPr>
          <a:lstStyle/>
          <a:p>
            <a:pPr algn="ctr">
              <a:lnSpc>
                <a:spcPts val="3557"/>
              </a:lnSpc>
            </a:pPr>
            <a:r>
              <a:rPr lang="en-US" sz="1600" dirty="0">
                <a:solidFill>
                  <a:srgbClr val="FFFFFF"/>
                </a:solidFill>
                <a:latin typeface="Barlow Bold"/>
              </a:rPr>
              <a:t>DOGFIGHTING</a:t>
            </a:r>
            <a:endParaRPr lang="en-US" sz="1600" dirty="0">
              <a:solidFill>
                <a:srgbClr val="A6A6A6"/>
              </a:solidFill>
              <a:latin typeface="Barlow Bold"/>
            </a:endParaRPr>
          </a:p>
        </p:txBody>
      </p:sp>
      <p:sp>
        <p:nvSpPr>
          <p:cNvPr id="6" name="TextBox 72">
            <a:extLst>
              <a:ext uri="{FF2B5EF4-FFF2-40B4-BE49-F238E27FC236}">
                <a16:creationId xmlns:a16="http://schemas.microsoft.com/office/drawing/2014/main" id="{11913ECA-8C43-F0CC-D12E-86F160A26F8A}"/>
              </a:ext>
            </a:extLst>
          </p:cNvPr>
          <p:cNvSpPr txBox="1"/>
          <p:nvPr/>
        </p:nvSpPr>
        <p:spPr>
          <a:xfrm>
            <a:off x="2346230" y="6008082"/>
            <a:ext cx="1650383" cy="387286"/>
          </a:xfrm>
          <a:prstGeom prst="rect">
            <a:avLst/>
          </a:prstGeom>
        </p:spPr>
        <p:txBody>
          <a:bodyPr wrap="square" lIns="0" tIns="0" rIns="0" bIns="0" rtlCol="0" anchor="t">
            <a:spAutoFit/>
          </a:bodyPr>
          <a:lstStyle/>
          <a:p>
            <a:pPr algn="ctr">
              <a:lnSpc>
                <a:spcPts val="3557"/>
              </a:lnSpc>
            </a:pPr>
            <a:r>
              <a:rPr lang="en-US" sz="1600" dirty="0">
                <a:solidFill>
                  <a:schemeClr val="bg1">
                    <a:lumMod val="75000"/>
                  </a:schemeClr>
                </a:solidFill>
                <a:latin typeface="Barlow Bold"/>
              </a:rPr>
              <a:t>TACTICS</a:t>
            </a:r>
          </a:p>
        </p:txBody>
      </p:sp>
      <p:sp>
        <p:nvSpPr>
          <p:cNvPr id="14" name="TextBox 72">
            <a:extLst>
              <a:ext uri="{FF2B5EF4-FFF2-40B4-BE49-F238E27FC236}">
                <a16:creationId xmlns:a16="http://schemas.microsoft.com/office/drawing/2014/main" id="{2D6323D5-A030-613E-8586-F9108957C3CD}"/>
              </a:ext>
            </a:extLst>
          </p:cNvPr>
          <p:cNvSpPr txBox="1"/>
          <p:nvPr/>
        </p:nvSpPr>
        <p:spPr>
          <a:xfrm>
            <a:off x="4346520" y="5994305"/>
            <a:ext cx="1650383" cy="387286"/>
          </a:xfrm>
          <a:prstGeom prst="rect">
            <a:avLst/>
          </a:prstGeom>
        </p:spPr>
        <p:txBody>
          <a:bodyPr wrap="square" lIns="0" tIns="0" rIns="0" bIns="0" rtlCol="0" anchor="t">
            <a:spAutoFit/>
          </a:bodyPr>
          <a:lstStyle/>
          <a:p>
            <a:pPr algn="ctr">
              <a:lnSpc>
                <a:spcPts val="3557"/>
              </a:lnSpc>
            </a:pPr>
            <a:r>
              <a:rPr lang="en-US" sz="1600" dirty="0">
                <a:solidFill>
                  <a:srgbClr val="FFFFFF"/>
                </a:solidFill>
                <a:latin typeface="Barlow Bold"/>
              </a:rPr>
              <a:t>DEBRIEFINGS</a:t>
            </a:r>
            <a:endParaRPr lang="en-US" sz="1600" dirty="0">
              <a:solidFill>
                <a:srgbClr val="A6A6A6"/>
              </a:solidFill>
              <a:latin typeface="Barlow Bold"/>
            </a:endParaRPr>
          </a:p>
        </p:txBody>
      </p:sp>
      <p:sp>
        <p:nvSpPr>
          <p:cNvPr id="17" name="TextBox 72">
            <a:extLst>
              <a:ext uri="{FF2B5EF4-FFF2-40B4-BE49-F238E27FC236}">
                <a16:creationId xmlns:a16="http://schemas.microsoft.com/office/drawing/2014/main" id="{F002942E-6165-9A65-7FD8-B3A199D3D5F3}"/>
              </a:ext>
            </a:extLst>
          </p:cNvPr>
          <p:cNvSpPr txBox="1"/>
          <p:nvPr/>
        </p:nvSpPr>
        <p:spPr>
          <a:xfrm>
            <a:off x="6275986" y="5954311"/>
            <a:ext cx="1650383" cy="387286"/>
          </a:xfrm>
          <a:prstGeom prst="rect">
            <a:avLst/>
          </a:prstGeom>
        </p:spPr>
        <p:txBody>
          <a:bodyPr wrap="square" lIns="0" tIns="0" rIns="0" bIns="0" rtlCol="0" anchor="t">
            <a:spAutoFit/>
          </a:bodyPr>
          <a:lstStyle/>
          <a:p>
            <a:pPr algn="ctr">
              <a:lnSpc>
                <a:spcPts val="3557"/>
              </a:lnSpc>
            </a:pPr>
            <a:r>
              <a:rPr lang="en-US" sz="1600" dirty="0">
                <a:solidFill>
                  <a:schemeClr val="bg1">
                    <a:lumMod val="75000"/>
                  </a:schemeClr>
                </a:solidFill>
                <a:latin typeface="Barlow Bold"/>
              </a:rPr>
              <a:t>ADV. TACTICS</a:t>
            </a:r>
          </a:p>
        </p:txBody>
      </p:sp>
      <p:sp>
        <p:nvSpPr>
          <p:cNvPr id="20" name="TextBox 72">
            <a:extLst>
              <a:ext uri="{FF2B5EF4-FFF2-40B4-BE49-F238E27FC236}">
                <a16:creationId xmlns:a16="http://schemas.microsoft.com/office/drawing/2014/main" id="{059EA466-89E4-D970-0E97-4F9AEF96EA80}"/>
              </a:ext>
            </a:extLst>
          </p:cNvPr>
          <p:cNvSpPr txBox="1"/>
          <p:nvPr/>
        </p:nvSpPr>
        <p:spPr>
          <a:xfrm>
            <a:off x="9897897" y="5991202"/>
            <a:ext cx="2088585" cy="387286"/>
          </a:xfrm>
          <a:prstGeom prst="rect">
            <a:avLst/>
          </a:prstGeom>
        </p:spPr>
        <p:txBody>
          <a:bodyPr wrap="square" lIns="0" tIns="0" rIns="0" bIns="0" rtlCol="0" anchor="t">
            <a:spAutoFit/>
          </a:bodyPr>
          <a:lstStyle/>
          <a:p>
            <a:pPr algn="ctr">
              <a:lnSpc>
                <a:spcPts val="3557"/>
              </a:lnSpc>
            </a:pPr>
            <a:r>
              <a:rPr lang="en-US" sz="1600" dirty="0">
                <a:solidFill>
                  <a:schemeClr val="bg1">
                    <a:lumMod val="75000"/>
                  </a:schemeClr>
                </a:solidFill>
                <a:latin typeface="Barlow Bold"/>
              </a:rPr>
              <a:t>PEER LED TRAINING</a:t>
            </a:r>
          </a:p>
        </p:txBody>
      </p:sp>
      <p:sp>
        <p:nvSpPr>
          <p:cNvPr id="23" name="TextBox 72">
            <a:extLst>
              <a:ext uri="{FF2B5EF4-FFF2-40B4-BE49-F238E27FC236}">
                <a16:creationId xmlns:a16="http://schemas.microsoft.com/office/drawing/2014/main" id="{8C4D9E23-1D40-E483-9438-9F885468BEC3}"/>
              </a:ext>
            </a:extLst>
          </p:cNvPr>
          <p:cNvSpPr txBox="1"/>
          <p:nvPr/>
        </p:nvSpPr>
        <p:spPr>
          <a:xfrm>
            <a:off x="8157811" y="5981583"/>
            <a:ext cx="1650383" cy="387286"/>
          </a:xfrm>
          <a:prstGeom prst="rect">
            <a:avLst/>
          </a:prstGeom>
        </p:spPr>
        <p:txBody>
          <a:bodyPr wrap="square" lIns="0" tIns="0" rIns="0" bIns="0" rtlCol="0" anchor="t">
            <a:spAutoFit/>
          </a:bodyPr>
          <a:lstStyle/>
          <a:p>
            <a:pPr algn="ctr">
              <a:lnSpc>
                <a:spcPts val="3557"/>
              </a:lnSpc>
            </a:pPr>
            <a:r>
              <a:rPr lang="en-US" sz="1600" dirty="0">
                <a:solidFill>
                  <a:srgbClr val="FFFFFF"/>
                </a:solidFill>
                <a:latin typeface="Barlow Bold"/>
              </a:rPr>
              <a:t>PSYCH</a:t>
            </a:r>
            <a:endParaRPr lang="en-US" sz="1600" dirty="0">
              <a:solidFill>
                <a:srgbClr val="A6A6A6"/>
              </a:solidFill>
              <a:latin typeface="Barlow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5" name="Freeform 5"/>
          <p:cNvSpPr/>
          <p:nvPr/>
        </p:nvSpPr>
        <p:spPr>
          <a:xfrm flipH="1">
            <a:off x="6677625" y="-6918"/>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0" name="Freeform 10"/>
          <p:cNvSpPr/>
          <p:nvPr/>
        </p:nvSpPr>
        <p:spPr>
          <a:xfrm>
            <a:off x="11322335" y="81763"/>
            <a:ext cx="788204" cy="780349"/>
          </a:xfrm>
          <a:custGeom>
            <a:avLst/>
            <a:gdLst/>
            <a:ahLst/>
            <a:cxnLst/>
            <a:rect l="l" t="t" r="r" b="b"/>
            <a:pathLst>
              <a:path w="788204" h="780349">
                <a:moveTo>
                  <a:pt x="0" y="0"/>
                </a:moveTo>
                <a:lnTo>
                  <a:pt x="788204" y="0"/>
                </a:lnTo>
                <a:lnTo>
                  <a:pt x="788204" y="780348"/>
                </a:lnTo>
                <a:lnTo>
                  <a:pt x="0" y="780348"/>
                </a:lnTo>
                <a:lnTo>
                  <a:pt x="0" y="0"/>
                </a:lnTo>
                <a:close/>
              </a:path>
            </a:pathLst>
          </a:custGeom>
          <a:blipFill>
            <a:blip r:embed="rId4"/>
            <a:stretch>
              <a:fillRect/>
            </a:stretch>
          </a:blipFill>
        </p:spPr>
        <p:txBody>
          <a:bodyPr/>
          <a:lstStyle/>
          <a:p>
            <a:endParaRPr lang="en-US"/>
          </a:p>
        </p:txBody>
      </p:sp>
      <p:sp>
        <p:nvSpPr>
          <p:cNvPr id="12" name="Freeform 12"/>
          <p:cNvSpPr/>
          <p:nvPr/>
        </p:nvSpPr>
        <p:spPr>
          <a:xfrm>
            <a:off x="8227141" y="980006"/>
            <a:ext cx="3964859" cy="2631521"/>
          </a:xfrm>
          <a:custGeom>
            <a:avLst/>
            <a:gdLst/>
            <a:ahLst/>
            <a:cxnLst/>
            <a:rect l="l" t="t" r="r" b="b"/>
            <a:pathLst>
              <a:path w="1626651" h="1079627">
                <a:moveTo>
                  <a:pt x="0" y="0"/>
                </a:moveTo>
                <a:lnTo>
                  <a:pt x="1626651" y="0"/>
                </a:lnTo>
                <a:lnTo>
                  <a:pt x="1626651" y="1079627"/>
                </a:lnTo>
                <a:lnTo>
                  <a:pt x="0" y="1079627"/>
                </a:ln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4" name="TextBox 14"/>
          <p:cNvSpPr txBox="1"/>
          <p:nvPr/>
        </p:nvSpPr>
        <p:spPr>
          <a:xfrm>
            <a:off x="609600" y="1600200"/>
            <a:ext cx="5536121" cy="2561792"/>
          </a:xfrm>
          <a:prstGeom prst="rect">
            <a:avLst/>
          </a:prstGeom>
        </p:spPr>
        <p:txBody>
          <a:bodyPr lIns="0" tIns="0" rIns="0" bIns="0" rtlCol="0" anchor="t">
            <a:spAutoFit/>
          </a:bodyPr>
          <a:lstStyle/>
          <a:p>
            <a:pPr algn="just">
              <a:lnSpc>
                <a:spcPts val="3413"/>
              </a:lnSpc>
            </a:pPr>
            <a:r>
              <a:rPr lang="en-US" sz="2133" dirty="0">
                <a:solidFill>
                  <a:srgbClr val="FFFFFF"/>
                </a:solidFill>
                <a:latin typeface="Barlow"/>
              </a:rPr>
              <a:t>“"Per </a:t>
            </a:r>
            <a:r>
              <a:rPr lang="en-US" sz="2133" dirty="0" err="1">
                <a:solidFill>
                  <a:srgbClr val="FFFFFF"/>
                </a:solidFill>
                <a:latin typeface="Barlow"/>
              </a:rPr>
              <a:t>adversa</a:t>
            </a:r>
            <a:r>
              <a:rPr lang="en-US" sz="2133" dirty="0">
                <a:solidFill>
                  <a:srgbClr val="FFFFFF"/>
                </a:solidFill>
                <a:latin typeface="Barlow"/>
              </a:rPr>
              <a:t> ad </a:t>
            </a:r>
            <a:r>
              <a:rPr lang="en-US" sz="2133" dirty="0" err="1">
                <a:solidFill>
                  <a:srgbClr val="FFFFFF"/>
                </a:solidFill>
                <a:latin typeface="Barlow"/>
              </a:rPr>
              <a:t>caelos</a:t>
            </a:r>
            <a:r>
              <a:rPr lang="en-US" sz="2133" dirty="0">
                <a:solidFill>
                  <a:srgbClr val="FFFFFF"/>
                </a:solidFill>
                <a:latin typeface="Barlow"/>
              </a:rPr>
              <a:t>: artem </a:t>
            </a:r>
            <a:r>
              <a:rPr lang="en-US" sz="2133" dirty="0" err="1">
                <a:solidFill>
                  <a:srgbClr val="FFFFFF"/>
                </a:solidFill>
                <a:latin typeface="Barlow"/>
              </a:rPr>
              <a:t>gubernandi</a:t>
            </a:r>
            <a:r>
              <a:rPr lang="en-US" sz="2133" dirty="0">
                <a:solidFill>
                  <a:srgbClr val="FFFFFF"/>
                </a:solidFill>
                <a:latin typeface="Barlow"/>
              </a:rPr>
              <a:t> </a:t>
            </a:r>
            <a:r>
              <a:rPr lang="en-US" sz="2133" dirty="0" err="1">
                <a:solidFill>
                  <a:srgbClr val="FFFFFF"/>
                </a:solidFill>
                <a:latin typeface="Barlow"/>
              </a:rPr>
              <a:t>excelsius</a:t>
            </a:r>
            <a:r>
              <a:rPr lang="en-US" sz="2133" dirty="0">
                <a:solidFill>
                  <a:srgbClr val="FFFFFF"/>
                </a:solidFill>
                <a:latin typeface="Barlow"/>
              </a:rPr>
              <a:t> </a:t>
            </a:r>
            <a:r>
              <a:rPr lang="en-US" sz="2133" dirty="0" err="1">
                <a:solidFill>
                  <a:srgbClr val="FFFFFF"/>
                </a:solidFill>
                <a:latin typeface="Barlow"/>
              </a:rPr>
              <a:t>perficimus</a:t>
            </a:r>
            <a:r>
              <a:rPr lang="en-US" sz="2133" dirty="0">
                <a:solidFill>
                  <a:srgbClr val="FFFFFF"/>
                </a:solidFill>
                <a:latin typeface="Barlow"/>
              </a:rPr>
              <a:t>."</a:t>
            </a:r>
          </a:p>
          <a:p>
            <a:pPr algn="just">
              <a:lnSpc>
                <a:spcPts val="3413"/>
              </a:lnSpc>
            </a:pPr>
            <a:endParaRPr lang="en-US" sz="2133" dirty="0">
              <a:solidFill>
                <a:srgbClr val="FFFFFF"/>
              </a:solidFill>
              <a:latin typeface="Barlow"/>
            </a:endParaRPr>
          </a:p>
          <a:p>
            <a:pPr algn="just">
              <a:lnSpc>
                <a:spcPts val="3413"/>
              </a:lnSpc>
            </a:pPr>
            <a:endParaRPr lang="en-US" sz="2133" dirty="0">
              <a:solidFill>
                <a:srgbClr val="FFFFFF"/>
              </a:solidFill>
              <a:latin typeface="Barlow"/>
            </a:endParaRPr>
          </a:p>
          <a:p>
            <a:pPr algn="just">
              <a:lnSpc>
                <a:spcPts val="3413"/>
              </a:lnSpc>
            </a:pPr>
            <a:r>
              <a:rPr lang="en-US" sz="2133" dirty="0">
                <a:solidFill>
                  <a:srgbClr val="FFFFFF"/>
                </a:solidFill>
                <a:latin typeface="Barlow"/>
              </a:rPr>
              <a:t>"Through adversity to the skies: we perfect the highest art of piloting."</a:t>
            </a:r>
          </a:p>
        </p:txBody>
      </p:sp>
      <p:sp>
        <p:nvSpPr>
          <p:cNvPr id="16" name="TextBox 16"/>
          <p:cNvSpPr txBox="1"/>
          <p:nvPr/>
        </p:nvSpPr>
        <p:spPr>
          <a:xfrm>
            <a:off x="8572111" y="6511817"/>
            <a:ext cx="2334234" cy="155575"/>
          </a:xfrm>
          <a:prstGeom prst="rect">
            <a:avLst/>
          </a:prstGeom>
        </p:spPr>
        <p:txBody>
          <a:bodyPr lIns="0" tIns="0" rIns="0" bIns="0" rtlCol="0" anchor="t">
            <a:spAutoFit/>
          </a:bodyPr>
          <a:lstStyle/>
          <a:p>
            <a:pPr algn="r">
              <a:lnSpc>
                <a:spcPts val="1199"/>
              </a:lnSpc>
            </a:pPr>
            <a:r>
              <a:rPr lang="en-US" sz="999">
                <a:solidFill>
                  <a:srgbClr val="FFFFFF"/>
                </a:solidFill>
                <a:latin typeface="Barlow"/>
              </a:rPr>
              <a:t>Copyright © 2024 Baltic Ghost Wing</a:t>
            </a:r>
          </a:p>
        </p:txBody>
      </p:sp>
      <p:sp>
        <p:nvSpPr>
          <p:cNvPr id="17" name="TextBox 17"/>
          <p:cNvSpPr txBox="1"/>
          <p:nvPr/>
        </p:nvSpPr>
        <p:spPr>
          <a:xfrm>
            <a:off x="11239674" y="6467371"/>
            <a:ext cx="436210" cy="250801"/>
          </a:xfrm>
          <a:prstGeom prst="rect">
            <a:avLst/>
          </a:prstGeom>
        </p:spPr>
        <p:txBody>
          <a:bodyPr lIns="0" tIns="0" rIns="0" bIns="0" rtlCol="0" anchor="t">
            <a:spAutoFit/>
          </a:bodyPr>
          <a:lstStyle/>
          <a:p>
            <a:pPr algn="l">
              <a:lnSpc>
                <a:spcPts val="1919"/>
              </a:lnSpc>
            </a:pPr>
            <a:r>
              <a:rPr lang="en-US" sz="1599">
                <a:solidFill>
                  <a:srgbClr val="FFFFFF"/>
                </a:solidFill>
                <a:latin typeface="Barlow"/>
              </a:rPr>
              <a:t>26</a:t>
            </a:r>
          </a:p>
        </p:txBody>
      </p:sp>
      <p:pic>
        <p:nvPicPr>
          <p:cNvPr id="6" name="Picture 5" descr="A model airplane in a room&#10;&#10;Description automatically generated">
            <a:extLst>
              <a:ext uri="{FF2B5EF4-FFF2-40B4-BE49-F238E27FC236}">
                <a16:creationId xmlns:a16="http://schemas.microsoft.com/office/drawing/2014/main" id="{BC16D77C-9BB4-80AF-09B1-245C459EAC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7432" y="855050"/>
            <a:ext cx="4735168" cy="3663331"/>
          </a:xfrm>
          <a:prstGeom prst="rect">
            <a:avLst/>
          </a:prstGeom>
        </p:spPr>
      </p:pic>
    </p:spTree>
    <p:extLst>
      <p:ext uri="{BB962C8B-B14F-4D97-AF65-F5344CB8AC3E}">
        <p14:creationId xmlns:p14="http://schemas.microsoft.com/office/powerpoint/2010/main" val="3874220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557DC-3908-A9DA-7A05-3AFAC8B04B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FF5AA8-EB0E-2383-06F8-07A2D7CA6578}"/>
              </a:ext>
            </a:extLst>
          </p:cNvPr>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l="-937" t="-10894" r="-947" b="-10894"/>
            </a:stretch>
          </a:blipFill>
        </p:spPr>
        <p:txBody>
          <a:bodyPr/>
          <a:lstStyle/>
          <a:p>
            <a:r>
              <a:rPr lang="en-US" dirty="0"/>
              <a:t>Bal</a:t>
            </a:r>
          </a:p>
        </p:txBody>
      </p:sp>
      <p:sp>
        <p:nvSpPr>
          <p:cNvPr id="4" name="Freeform 4">
            <a:extLst>
              <a:ext uri="{FF2B5EF4-FFF2-40B4-BE49-F238E27FC236}">
                <a16:creationId xmlns:a16="http://schemas.microsoft.com/office/drawing/2014/main" id="{99B6D543-5D43-DCA6-0966-6450DFF61377}"/>
              </a:ext>
            </a:extLst>
          </p:cNvPr>
          <p:cNvSpPr/>
          <p:nvPr/>
        </p:nvSpPr>
        <p:spPr>
          <a:xfrm>
            <a:off x="0" y="-12795"/>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4">
              <a:alphaModFix amt="11209"/>
            </a:blip>
            <a:stretch>
              <a:fillRect/>
            </a:stretch>
          </a:blipFill>
        </p:spPr>
        <p:txBody>
          <a:bodyPr/>
          <a:lstStyle/>
          <a:p>
            <a:endParaRPr lang="en-US"/>
          </a:p>
        </p:txBody>
      </p:sp>
      <p:sp>
        <p:nvSpPr>
          <p:cNvPr id="5" name="Freeform 5">
            <a:extLst>
              <a:ext uri="{FF2B5EF4-FFF2-40B4-BE49-F238E27FC236}">
                <a16:creationId xmlns:a16="http://schemas.microsoft.com/office/drawing/2014/main" id="{8825C39B-142D-4164-9E7C-DD0F9A5158BF}"/>
              </a:ext>
            </a:extLst>
          </p:cNvPr>
          <p:cNvSpPr/>
          <p:nvPr/>
        </p:nvSpPr>
        <p:spPr>
          <a:xfrm flipH="1">
            <a:off x="7063522" y="471937"/>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4">
              <a:alphaModFix amt="11209"/>
            </a:blip>
            <a:stretch>
              <a:fillRect l="-24570"/>
            </a:stretch>
          </a:blipFill>
        </p:spPr>
        <p:txBody>
          <a:bodyPr/>
          <a:lstStyle/>
          <a:p>
            <a:endParaRPr lang="en-US" dirty="0"/>
          </a:p>
        </p:txBody>
      </p:sp>
      <p:sp>
        <p:nvSpPr>
          <p:cNvPr id="7" name="Freeform 7">
            <a:extLst>
              <a:ext uri="{FF2B5EF4-FFF2-40B4-BE49-F238E27FC236}">
                <a16:creationId xmlns:a16="http://schemas.microsoft.com/office/drawing/2014/main" id="{03D80E7D-E198-09D4-0AF6-9C4E3C932FA8}"/>
              </a:ext>
            </a:extLst>
          </p:cNvPr>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a:extLst>
              <a:ext uri="{FF2B5EF4-FFF2-40B4-BE49-F238E27FC236}">
                <a16:creationId xmlns:a16="http://schemas.microsoft.com/office/drawing/2014/main" id="{7C48E7E7-64DD-6A30-39E9-2E633F277D90}"/>
              </a:ext>
            </a:extLst>
          </p:cNvPr>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a:extLst>
              <a:ext uri="{FF2B5EF4-FFF2-40B4-BE49-F238E27FC236}">
                <a16:creationId xmlns:a16="http://schemas.microsoft.com/office/drawing/2014/main" id="{FEDAE57D-0AE4-C875-D4C3-FE27F501FECD}"/>
              </a:ext>
            </a:extLst>
          </p:cNvPr>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a:extLst>
              <a:ext uri="{FF2B5EF4-FFF2-40B4-BE49-F238E27FC236}">
                <a16:creationId xmlns:a16="http://schemas.microsoft.com/office/drawing/2014/main" id="{B18DFC61-C5BB-CAAF-DDA6-6C683A37F8FF}"/>
              </a:ext>
            </a:extLst>
          </p:cNvPr>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6" name="Freeform 16">
            <a:extLst>
              <a:ext uri="{FF2B5EF4-FFF2-40B4-BE49-F238E27FC236}">
                <a16:creationId xmlns:a16="http://schemas.microsoft.com/office/drawing/2014/main" id="{E24D1F80-1E98-D645-3862-D27163E849FA}"/>
              </a:ext>
            </a:extLst>
          </p:cNvPr>
          <p:cNvSpPr/>
          <p:nvPr/>
        </p:nvSpPr>
        <p:spPr>
          <a:xfrm>
            <a:off x="2655186" y="5599258"/>
            <a:ext cx="629696" cy="62969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CED2"/>
          </a:solidFill>
        </p:spPr>
        <p:txBody>
          <a:bodyPr/>
          <a:lstStyle/>
          <a:p>
            <a:endParaRPr lang="en-US"/>
          </a:p>
        </p:txBody>
      </p:sp>
      <p:sp>
        <p:nvSpPr>
          <p:cNvPr id="17" name="TextBox 17">
            <a:extLst>
              <a:ext uri="{FF2B5EF4-FFF2-40B4-BE49-F238E27FC236}">
                <a16:creationId xmlns:a16="http://schemas.microsoft.com/office/drawing/2014/main" id="{F0D0596E-84ED-19EC-6782-925100932780}"/>
              </a:ext>
            </a:extLst>
          </p:cNvPr>
          <p:cNvSpPr txBox="1"/>
          <p:nvPr/>
        </p:nvSpPr>
        <p:spPr>
          <a:xfrm>
            <a:off x="2714220" y="5636154"/>
            <a:ext cx="511628" cy="533766"/>
          </a:xfrm>
          <a:prstGeom prst="rect">
            <a:avLst/>
          </a:prstGeom>
        </p:spPr>
        <p:txBody>
          <a:bodyPr lIns="50800" tIns="50800" rIns="50800" bIns="50800" rtlCol="0" anchor="ctr"/>
          <a:lstStyle/>
          <a:p>
            <a:pPr algn="ctr">
              <a:lnSpc>
                <a:spcPts val="1773"/>
              </a:lnSpc>
            </a:pPr>
            <a:endParaRPr/>
          </a:p>
        </p:txBody>
      </p:sp>
      <p:sp>
        <p:nvSpPr>
          <p:cNvPr id="18" name="Freeform 18">
            <a:extLst>
              <a:ext uri="{FF2B5EF4-FFF2-40B4-BE49-F238E27FC236}">
                <a16:creationId xmlns:a16="http://schemas.microsoft.com/office/drawing/2014/main" id="{3857A57B-B865-E287-D0E8-18B49929FD88}"/>
              </a:ext>
            </a:extLst>
          </p:cNvPr>
          <p:cNvSpPr/>
          <p:nvPr/>
        </p:nvSpPr>
        <p:spPr>
          <a:xfrm>
            <a:off x="2711014" y="5823125"/>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0" name="TextBox 20">
            <a:extLst>
              <a:ext uri="{FF2B5EF4-FFF2-40B4-BE49-F238E27FC236}">
                <a16:creationId xmlns:a16="http://schemas.microsoft.com/office/drawing/2014/main" id="{C05A1718-E6E1-96D5-B540-394D2572CB44}"/>
              </a:ext>
            </a:extLst>
          </p:cNvPr>
          <p:cNvSpPr txBox="1"/>
          <p:nvPr/>
        </p:nvSpPr>
        <p:spPr>
          <a:xfrm>
            <a:off x="3352800" y="5565032"/>
            <a:ext cx="4975896" cy="672813"/>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 Unmanned Ground, Maritime, and Air ranges throughout Estonia and Latvia” </a:t>
            </a:r>
          </a:p>
        </p:txBody>
      </p:sp>
      <p:sp>
        <p:nvSpPr>
          <p:cNvPr id="22" name="TextBox 22">
            <a:extLst>
              <a:ext uri="{FF2B5EF4-FFF2-40B4-BE49-F238E27FC236}">
                <a16:creationId xmlns:a16="http://schemas.microsoft.com/office/drawing/2014/main" id="{D1810D93-1C8F-C12F-2A7A-5322105F59E3}"/>
              </a:ext>
            </a:extLst>
          </p:cNvPr>
          <p:cNvSpPr txBox="1"/>
          <p:nvPr/>
        </p:nvSpPr>
        <p:spPr>
          <a:xfrm>
            <a:off x="375267" y="187856"/>
            <a:ext cx="10167168" cy="415370"/>
          </a:xfrm>
          <a:prstGeom prst="rect">
            <a:avLst/>
          </a:prstGeom>
        </p:spPr>
        <p:txBody>
          <a:bodyPr wrap="square" lIns="0" tIns="0" rIns="0" bIns="0" rtlCol="0" anchor="t">
            <a:spAutoFit/>
          </a:bodyPr>
          <a:lstStyle/>
          <a:p>
            <a:pPr>
              <a:lnSpc>
                <a:spcPts val="3557"/>
              </a:lnSpc>
            </a:pPr>
            <a:r>
              <a:rPr lang="en-US" sz="2695" dirty="0">
                <a:solidFill>
                  <a:srgbClr val="A6A6A6"/>
                </a:solidFill>
                <a:latin typeface="Barlow Bold"/>
              </a:rPr>
              <a:t>BALTIC GHOST WING CENTER OF EXCELLENCE </a:t>
            </a:r>
            <a:endParaRPr lang="en-US" sz="2695" dirty="0">
              <a:solidFill>
                <a:srgbClr val="FFFFFF"/>
              </a:solidFill>
              <a:latin typeface="Barlow Bold"/>
            </a:endParaRPr>
          </a:p>
        </p:txBody>
      </p:sp>
      <p:sp>
        <p:nvSpPr>
          <p:cNvPr id="3" name="TextBox 64">
            <a:extLst>
              <a:ext uri="{FF2B5EF4-FFF2-40B4-BE49-F238E27FC236}">
                <a16:creationId xmlns:a16="http://schemas.microsoft.com/office/drawing/2014/main" id="{44083AB9-C474-8863-1587-EF51D6F951AA}"/>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15" name="Picture 14" descr="A logo with a skull and a black hood&#10;&#10;Description automatically generated">
            <a:extLst>
              <a:ext uri="{FF2B5EF4-FFF2-40B4-BE49-F238E27FC236}">
                <a16:creationId xmlns:a16="http://schemas.microsoft.com/office/drawing/2014/main" id="{53718E5D-B3C3-BE02-8F32-0CBA2F8FC2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68051" y="-66085"/>
            <a:ext cx="1752600" cy="1752600"/>
          </a:xfrm>
          <a:prstGeom prst="rect">
            <a:avLst/>
          </a:prstGeom>
        </p:spPr>
      </p:pic>
      <p:pic>
        <p:nvPicPr>
          <p:cNvPr id="10" name="Picture 9">
            <a:extLst>
              <a:ext uri="{FF2B5EF4-FFF2-40B4-BE49-F238E27FC236}">
                <a16:creationId xmlns:a16="http://schemas.microsoft.com/office/drawing/2014/main" id="{9D71E4CE-842A-AD91-EBDC-0AEDB3BA0D09}"/>
              </a:ext>
            </a:extLst>
          </p:cNvPr>
          <p:cNvPicPr>
            <a:picLocks noChangeAspect="1"/>
          </p:cNvPicPr>
          <p:nvPr/>
        </p:nvPicPr>
        <p:blipFill>
          <a:blip r:embed="rId8"/>
          <a:stretch>
            <a:fillRect/>
          </a:stretch>
        </p:blipFill>
        <p:spPr>
          <a:xfrm>
            <a:off x="2899899" y="681487"/>
            <a:ext cx="6684909" cy="4738960"/>
          </a:xfrm>
          <a:prstGeom prst="rect">
            <a:avLst/>
          </a:prstGeom>
        </p:spPr>
      </p:pic>
      <p:sp>
        <p:nvSpPr>
          <p:cNvPr id="12" name="Star: 5 Points 11">
            <a:extLst>
              <a:ext uri="{FF2B5EF4-FFF2-40B4-BE49-F238E27FC236}">
                <a16:creationId xmlns:a16="http://schemas.microsoft.com/office/drawing/2014/main" id="{B235B8E4-39F8-D593-B8F6-CB5683C08324}"/>
              </a:ext>
            </a:extLst>
          </p:cNvPr>
          <p:cNvSpPr/>
          <p:nvPr/>
        </p:nvSpPr>
        <p:spPr>
          <a:xfrm>
            <a:off x="7421363" y="2249333"/>
            <a:ext cx="15240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709A246-B503-1467-14F9-CA4C486E667F}"/>
              </a:ext>
            </a:extLst>
          </p:cNvPr>
          <p:cNvSpPr txBox="1"/>
          <p:nvPr/>
        </p:nvSpPr>
        <p:spPr>
          <a:xfrm>
            <a:off x="7485666" y="2145268"/>
            <a:ext cx="752129" cy="369332"/>
          </a:xfrm>
          <a:prstGeom prst="rect">
            <a:avLst/>
          </a:prstGeom>
          <a:noFill/>
        </p:spPr>
        <p:txBody>
          <a:bodyPr wrap="none" rtlCol="0">
            <a:spAutoFit/>
          </a:bodyPr>
          <a:lstStyle/>
          <a:p>
            <a:r>
              <a:rPr lang="en-US" sz="1800" b="1" i="0" dirty="0" err="1">
                <a:effectLst/>
                <a:latin typeface="Barlow" panose="00000500000000000000" pitchFamily="2" charset="0"/>
              </a:rPr>
              <a:t>Jõhvi</a:t>
            </a:r>
            <a:endParaRPr lang="en-US" b="1" dirty="0"/>
          </a:p>
        </p:txBody>
      </p:sp>
      <p:sp>
        <p:nvSpPr>
          <p:cNvPr id="24" name="Star: 5 Points 23">
            <a:extLst>
              <a:ext uri="{FF2B5EF4-FFF2-40B4-BE49-F238E27FC236}">
                <a16:creationId xmlns:a16="http://schemas.microsoft.com/office/drawing/2014/main" id="{8C8B3DAB-0356-6689-2584-BE6F2B4F6C3A}"/>
              </a:ext>
            </a:extLst>
          </p:cNvPr>
          <p:cNvSpPr/>
          <p:nvPr/>
        </p:nvSpPr>
        <p:spPr>
          <a:xfrm>
            <a:off x="7007820" y="2446794"/>
            <a:ext cx="15240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8398B4C-9CAC-F8BB-34FA-E5E310539ADE}"/>
              </a:ext>
            </a:extLst>
          </p:cNvPr>
          <p:cNvSpPr txBox="1"/>
          <p:nvPr/>
        </p:nvSpPr>
        <p:spPr>
          <a:xfrm>
            <a:off x="7063522" y="2356433"/>
            <a:ext cx="877163" cy="369332"/>
          </a:xfrm>
          <a:prstGeom prst="rect">
            <a:avLst/>
          </a:prstGeom>
          <a:noFill/>
        </p:spPr>
        <p:txBody>
          <a:bodyPr wrap="none" rtlCol="0">
            <a:spAutoFit/>
          </a:bodyPr>
          <a:lstStyle/>
          <a:p>
            <a:r>
              <a:rPr lang="en-US" sz="1800" b="1" i="0" dirty="0">
                <a:effectLst/>
                <a:latin typeface="Barlow" panose="00000500000000000000" pitchFamily="2" charset="0"/>
              </a:rPr>
              <a:t> </a:t>
            </a:r>
            <a:r>
              <a:rPr lang="en-US" sz="1800" b="1" i="0" dirty="0" err="1">
                <a:effectLst/>
                <a:latin typeface="Barlow" panose="00000500000000000000" pitchFamily="2" charset="0"/>
              </a:rPr>
              <a:t>Sonda</a:t>
            </a:r>
            <a:endParaRPr lang="en-US" b="1" dirty="0"/>
          </a:p>
        </p:txBody>
      </p:sp>
      <p:sp>
        <p:nvSpPr>
          <p:cNvPr id="27" name="Star: 5 Points 26">
            <a:extLst>
              <a:ext uri="{FF2B5EF4-FFF2-40B4-BE49-F238E27FC236}">
                <a16:creationId xmlns:a16="http://schemas.microsoft.com/office/drawing/2014/main" id="{2396C99C-1464-44D0-1679-AF97719ECB83}"/>
              </a:ext>
            </a:extLst>
          </p:cNvPr>
          <p:cNvSpPr/>
          <p:nvPr/>
        </p:nvSpPr>
        <p:spPr>
          <a:xfrm>
            <a:off x="6859265" y="3695226"/>
            <a:ext cx="15240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F3FE608-067C-479F-AC89-F9CA5FCE49A3}"/>
              </a:ext>
            </a:extLst>
          </p:cNvPr>
          <p:cNvSpPr txBox="1"/>
          <p:nvPr/>
        </p:nvSpPr>
        <p:spPr>
          <a:xfrm>
            <a:off x="6997747" y="3582393"/>
            <a:ext cx="1052852" cy="369332"/>
          </a:xfrm>
          <a:prstGeom prst="rect">
            <a:avLst/>
          </a:prstGeom>
          <a:noFill/>
        </p:spPr>
        <p:txBody>
          <a:bodyPr wrap="none" rtlCol="0">
            <a:spAutoFit/>
          </a:bodyPr>
          <a:lstStyle/>
          <a:p>
            <a:r>
              <a:rPr lang="en-US" sz="1800" b="1" i="0" dirty="0" err="1">
                <a:effectLst/>
                <a:latin typeface="Google Sans"/>
              </a:rPr>
              <a:t>Võrtsjärv</a:t>
            </a:r>
            <a:endParaRPr lang="en-US" b="1" dirty="0"/>
          </a:p>
        </p:txBody>
      </p:sp>
      <p:sp>
        <p:nvSpPr>
          <p:cNvPr id="29" name="Star: 5 Points 28">
            <a:extLst>
              <a:ext uri="{FF2B5EF4-FFF2-40B4-BE49-F238E27FC236}">
                <a16:creationId xmlns:a16="http://schemas.microsoft.com/office/drawing/2014/main" id="{6D93DE79-C9BD-799C-6B2A-A7123D472288}"/>
              </a:ext>
            </a:extLst>
          </p:cNvPr>
          <p:cNvSpPr/>
          <p:nvPr/>
        </p:nvSpPr>
        <p:spPr>
          <a:xfrm>
            <a:off x="6303445" y="5015444"/>
            <a:ext cx="15240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4D864F8-5006-730B-C743-B6C63A1B8D98}"/>
              </a:ext>
            </a:extLst>
          </p:cNvPr>
          <p:cNvSpPr txBox="1"/>
          <p:nvPr/>
        </p:nvSpPr>
        <p:spPr>
          <a:xfrm>
            <a:off x="6441927" y="4902611"/>
            <a:ext cx="753220" cy="369332"/>
          </a:xfrm>
          <a:prstGeom prst="rect">
            <a:avLst/>
          </a:prstGeom>
          <a:noFill/>
        </p:spPr>
        <p:txBody>
          <a:bodyPr wrap="none" rtlCol="0">
            <a:spAutoFit/>
          </a:bodyPr>
          <a:lstStyle/>
          <a:p>
            <a:r>
              <a:rPr lang="en-US" sz="1800" b="1" i="0" dirty="0">
                <a:effectLst/>
                <a:latin typeface="Google Sans"/>
              </a:rPr>
              <a:t>Latvia</a:t>
            </a:r>
            <a:endParaRPr lang="en-US" b="1" dirty="0"/>
          </a:p>
        </p:txBody>
      </p:sp>
    </p:spTree>
    <p:extLst>
      <p:ext uri="{BB962C8B-B14F-4D97-AF65-F5344CB8AC3E}">
        <p14:creationId xmlns:p14="http://schemas.microsoft.com/office/powerpoint/2010/main" val="2868280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p:cNvSpPr/>
          <p:nvPr/>
        </p:nvSpPr>
        <p:spPr>
          <a:xfrm>
            <a:off x="0" y="-6918"/>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6677625" y="-6918"/>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2" name="Freeform 12"/>
          <p:cNvSpPr/>
          <p:nvPr/>
        </p:nvSpPr>
        <p:spPr>
          <a:xfrm>
            <a:off x="375267" y="1841670"/>
            <a:ext cx="1576816" cy="676620"/>
          </a:xfrm>
          <a:custGeom>
            <a:avLst/>
            <a:gdLst/>
            <a:ahLst/>
            <a:cxnLst/>
            <a:rect l="l" t="t" r="r" b="b"/>
            <a:pathLst>
              <a:path w="622940" h="267307">
                <a:moveTo>
                  <a:pt x="0" y="0"/>
                </a:moveTo>
                <a:lnTo>
                  <a:pt x="622940" y="0"/>
                </a:lnTo>
                <a:lnTo>
                  <a:pt x="622940" y="267307"/>
                </a:lnTo>
                <a:lnTo>
                  <a:pt x="0" y="267307"/>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13" name="TextBox 13"/>
          <p:cNvSpPr txBox="1"/>
          <p:nvPr/>
        </p:nvSpPr>
        <p:spPr>
          <a:xfrm>
            <a:off x="375267" y="1745229"/>
            <a:ext cx="1576816" cy="773061"/>
          </a:xfrm>
          <a:prstGeom prst="rect">
            <a:avLst/>
          </a:prstGeom>
        </p:spPr>
        <p:txBody>
          <a:bodyPr lIns="50800" tIns="50800" rIns="50800" bIns="50800" rtlCol="0" anchor="ctr"/>
          <a:lstStyle/>
          <a:p>
            <a:pPr algn="ctr">
              <a:lnSpc>
                <a:spcPts val="2308"/>
              </a:lnSpc>
            </a:pPr>
            <a:endParaRPr/>
          </a:p>
        </p:txBody>
      </p:sp>
      <p:sp>
        <p:nvSpPr>
          <p:cNvPr id="15" name="Freeform 15"/>
          <p:cNvSpPr/>
          <p:nvPr/>
        </p:nvSpPr>
        <p:spPr>
          <a:xfrm>
            <a:off x="375267" y="2671574"/>
            <a:ext cx="1576816" cy="2386943"/>
          </a:xfrm>
          <a:custGeom>
            <a:avLst/>
            <a:gdLst/>
            <a:ahLst/>
            <a:cxnLst/>
            <a:rect l="l" t="t" r="r" b="b"/>
            <a:pathLst>
              <a:path w="622940" h="942990">
                <a:moveTo>
                  <a:pt x="0" y="0"/>
                </a:moveTo>
                <a:lnTo>
                  <a:pt x="622940" y="0"/>
                </a:lnTo>
                <a:lnTo>
                  <a:pt x="622940" y="942990"/>
                </a:lnTo>
                <a:lnTo>
                  <a:pt x="0" y="942990"/>
                </a:lnTo>
                <a:close/>
              </a:path>
            </a:pathLst>
          </a:custGeom>
          <a:solidFill>
            <a:srgbClr val="5D626E"/>
          </a:solidFill>
          <a:ln cap="sq">
            <a:noFill/>
            <a:prstDash val="solid"/>
            <a:miter/>
          </a:ln>
        </p:spPr>
        <p:txBody>
          <a:bodyPr/>
          <a:lstStyle/>
          <a:p>
            <a:endParaRPr lang="en-US"/>
          </a:p>
        </p:txBody>
      </p:sp>
      <p:sp>
        <p:nvSpPr>
          <p:cNvPr id="16" name="TextBox 16"/>
          <p:cNvSpPr txBox="1"/>
          <p:nvPr/>
        </p:nvSpPr>
        <p:spPr>
          <a:xfrm>
            <a:off x="375267" y="2575133"/>
            <a:ext cx="1576816" cy="2483384"/>
          </a:xfrm>
          <a:prstGeom prst="rect">
            <a:avLst/>
          </a:prstGeom>
        </p:spPr>
        <p:txBody>
          <a:bodyPr lIns="50800" tIns="50800" rIns="50800" bIns="50800" rtlCol="0" anchor="ctr"/>
          <a:lstStyle/>
          <a:p>
            <a:pPr algn="ctr">
              <a:lnSpc>
                <a:spcPts val="2308"/>
              </a:lnSpc>
            </a:pPr>
            <a:endParaRPr/>
          </a:p>
        </p:txBody>
      </p:sp>
      <p:sp>
        <p:nvSpPr>
          <p:cNvPr id="18" name="Freeform 18"/>
          <p:cNvSpPr/>
          <p:nvPr/>
        </p:nvSpPr>
        <p:spPr>
          <a:xfrm>
            <a:off x="375267" y="5210917"/>
            <a:ext cx="1576816" cy="1041069"/>
          </a:xfrm>
          <a:custGeom>
            <a:avLst/>
            <a:gdLst/>
            <a:ahLst/>
            <a:cxnLst/>
            <a:rect l="l" t="t" r="r" b="b"/>
            <a:pathLst>
              <a:path w="622940" h="411287">
                <a:moveTo>
                  <a:pt x="0" y="0"/>
                </a:moveTo>
                <a:lnTo>
                  <a:pt x="622940" y="0"/>
                </a:lnTo>
                <a:lnTo>
                  <a:pt x="622940" y="411287"/>
                </a:lnTo>
                <a:lnTo>
                  <a:pt x="0" y="411287"/>
                </a:lnTo>
                <a:close/>
              </a:path>
            </a:pathLst>
          </a:custGeom>
          <a:solidFill>
            <a:srgbClr val="5D626E"/>
          </a:solidFill>
          <a:ln cap="sq">
            <a:noFill/>
            <a:prstDash val="solid"/>
            <a:miter/>
          </a:ln>
        </p:spPr>
        <p:txBody>
          <a:bodyPr/>
          <a:lstStyle/>
          <a:p>
            <a:endParaRPr lang="en-US"/>
          </a:p>
        </p:txBody>
      </p:sp>
      <p:sp>
        <p:nvSpPr>
          <p:cNvPr id="19" name="TextBox 19"/>
          <p:cNvSpPr txBox="1"/>
          <p:nvPr/>
        </p:nvSpPr>
        <p:spPr>
          <a:xfrm>
            <a:off x="375267" y="5114476"/>
            <a:ext cx="1576816" cy="1137513"/>
          </a:xfrm>
          <a:prstGeom prst="rect">
            <a:avLst/>
          </a:prstGeom>
        </p:spPr>
        <p:txBody>
          <a:bodyPr lIns="50800" tIns="50800" rIns="50800" bIns="50800" rtlCol="0" anchor="ctr"/>
          <a:lstStyle/>
          <a:p>
            <a:pPr algn="ctr">
              <a:lnSpc>
                <a:spcPts val="2308"/>
              </a:lnSpc>
            </a:pPr>
            <a:endParaRPr/>
          </a:p>
        </p:txBody>
      </p:sp>
      <p:sp>
        <p:nvSpPr>
          <p:cNvPr id="21" name="Freeform 21"/>
          <p:cNvSpPr/>
          <p:nvPr/>
        </p:nvSpPr>
        <p:spPr>
          <a:xfrm>
            <a:off x="2142805" y="5210917"/>
            <a:ext cx="1576816" cy="1041069"/>
          </a:xfrm>
          <a:custGeom>
            <a:avLst/>
            <a:gdLst/>
            <a:ahLst/>
            <a:cxnLst/>
            <a:rect l="l" t="t" r="r" b="b"/>
            <a:pathLst>
              <a:path w="622940" h="411287">
                <a:moveTo>
                  <a:pt x="0" y="0"/>
                </a:moveTo>
                <a:lnTo>
                  <a:pt x="622940" y="0"/>
                </a:lnTo>
                <a:lnTo>
                  <a:pt x="622940" y="411287"/>
                </a:lnTo>
                <a:lnTo>
                  <a:pt x="0" y="411287"/>
                </a:lnTo>
                <a:close/>
              </a:path>
            </a:pathLst>
          </a:custGeom>
          <a:solidFill>
            <a:srgbClr val="5D626E"/>
          </a:solidFill>
          <a:ln cap="sq">
            <a:noFill/>
            <a:prstDash val="solid"/>
            <a:miter/>
          </a:ln>
        </p:spPr>
        <p:txBody>
          <a:bodyPr/>
          <a:lstStyle/>
          <a:p>
            <a:endParaRPr lang="en-US"/>
          </a:p>
        </p:txBody>
      </p:sp>
      <p:sp>
        <p:nvSpPr>
          <p:cNvPr id="22" name="TextBox 22"/>
          <p:cNvSpPr txBox="1"/>
          <p:nvPr/>
        </p:nvSpPr>
        <p:spPr>
          <a:xfrm>
            <a:off x="2142805" y="5114476"/>
            <a:ext cx="1576816" cy="1137513"/>
          </a:xfrm>
          <a:prstGeom prst="rect">
            <a:avLst/>
          </a:prstGeom>
        </p:spPr>
        <p:txBody>
          <a:bodyPr lIns="50800" tIns="50800" rIns="50800" bIns="50800" rtlCol="0" anchor="ctr"/>
          <a:lstStyle/>
          <a:p>
            <a:pPr algn="ctr">
              <a:lnSpc>
                <a:spcPts val="2308"/>
              </a:lnSpc>
            </a:pPr>
            <a:endParaRPr/>
          </a:p>
        </p:txBody>
      </p:sp>
      <p:sp>
        <p:nvSpPr>
          <p:cNvPr id="24" name="Freeform 24"/>
          <p:cNvSpPr/>
          <p:nvPr/>
        </p:nvSpPr>
        <p:spPr>
          <a:xfrm>
            <a:off x="2044397" y="3936229"/>
            <a:ext cx="5504418" cy="2401634"/>
          </a:xfrm>
          <a:custGeom>
            <a:avLst/>
            <a:gdLst/>
            <a:ahLst/>
            <a:cxnLst/>
            <a:rect l="l" t="t" r="r" b="b"/>
            <a:pathLst>
              <a:path w="2174585" h="948794">
                <a:moveTo>
                  <a:pt x="0" y="0"/>
                </a:moveTo>
                <a:lnTo>
                  <a:pt x="2174585" y="0"/>
                </a:lnTo>
                <a:lnTo>
                  <a:pt x="2174585" y="948794"/>
                </a:lnTo>
                <a:lnTo>
                  <a:pt x="0" y="948794"/>
                </a:lnTo>
                <a:close/>
              </a:path>
            </a:pathLst>
          </a:custGeom>
          <a:solidFill>
            <a:srgbClr val="000000">
              <a:alpha val="0"/>
            </a:srgbClr>
          </a:solidFill>
          <a:ln w="19050" cap="sq">
            <a:solidFill>
              <a:srgbClr val="FFFFFF"/>
            </a:solidFill>
            <a:prstDash val="sysDot"/>
            <a:miter/>
          </a:ln>
        </p:spPr>
        <p:txBody>
          <a:bodyPr/>
          <a:lstStyle/>
          <a:p>
            <a:endParaRPr lang="en-US"/>
          </a:p>
        </p:txBody>
      </p:sp>
      <p:sp>
        <p:nvSpPr>
          <p:cNvPr id="25" name="TextBox 25"/>
          <p:cNvSpPr txBox="1"/>
          <p:nvPr/>
        </p:nvSpPr>
        <p:spPr>
          <a:xfrm>
            <a:off x="2044397" y="3839788"/>
            <a:ext cx="5504418" cy="2498075"/>
          </a:xfrm>
          <a:prstGeom prst="rect">
            <a:avLst/>
          </a:prstGeom>
        </p:spPr>
        <p:txBody>
          <a:bodyPr lIns="50800" tIns="50800" rIns="50800" bIns="50800" rtlCol="0" anchor="ctr"/>
          <a:lstStyle/>
          <a:p>
            <a:pPr algn="ctr">
              <a:lnSpc>
                <a:spcPts val="2308"/>
              </a:lnSpc>
            </a:pPr>
            <a:endParaRPr/>
          </a:p>
        </p:txBody>
      </p:sp>
      <p:sp>
        <p:nvSpPr>
          <p:cNvPr id="27" name="Freeform 27"/>
          <p:cNvSpPr/>
          <p:nvPr/>
        </p:nvSpPr>
        <p:spPr>
          <a:xfrm>
            <a:off x="2142805" y="4017446"/>
            <a:ext cx="1576816" cy="1041069"/>
          </a:xfrm>
          <a:custGeom>
            <a:avLst/>
            <a:gdLst/>
            <a:ahLst/>
            <a:cxnLst/>
            <a:rect l="l" t="t" r="r" b="b"/>
            <a:pathLst>
              <a:path w="622940" h="411287">
                <a:moveTo>
                  <a:pt x="0" y="0"/>
                </a:moveTo>
                <a:lnTo>
                  <a:pt x="622940" y="0"/>
                </a:lnTo>
                <a:lnTo>
                  <a:pt x="622940" y="411287"/>
                </a:lnTo>
                <a:lnTo>
                  <a:pt x="0" y="411287"/>
                </a:lnTo>
                <a:close/>
              </a:path>
            </a:pathLst>
          </a:custGeom>
          <a:solidFill>
            <a:srgbClr val="5D626E"/>
          </a:solidFill>
          <a:ln cap="sq">
            <a:noFill/>
            <a:prstDash val="solid"/>
            <a:miter/>
          </a:ln>
        </p:spPr>
        <p:txBody>
          <a:bodyPr/>
          <a:lstStyle/>
          <a:p>
            <a:endParaRPr lang="en-US"/>
          </a:p>
        </p:txBody>
      </p:sp>
      <p:sp>
        <p:nvSpPr>
          <p:cNvPr id="28" name="TextBox 28"/>
          <p:cNvSpPr txBox="1"/>
          <p:nvPr/>
        </p:nvSpPr>
        <p:spPr>
          <a:xfrm>
            <a:off x="2142805" y="3921005"/>
            <a:ext cx="1576816" cy="1137513"/>
          </a:xfrm>
          <a:prstGeom prst="rect">
            <a:avLst/>
          </a:prstGeom>
        </p:spPr>
        <p:txBody>
          <a:bodyPr lIns="50800" tIns="50800" rIns="50800" bIns="50800" rtlCol="0" anchor="ctr"/>
          <a:lstStyle/>
          <a:p>
            <a:pPr algn="ctr">
              <a:lnSpc>
                <a:spcPts val="2308"/>
              </a:lnSpc>
            </a:pPr>
            <a:endParaRPr/>
          </a:p>
        </p:txBody>
      </p:sp>
      <p:sp>
        <p:nvSpPr>
          <p:cNvPr id="30" name="Freeform 30"/>
          <p:cNvSpPr/>
          <p:nvPr/>
        </p:nvSpPr>
        <p:spPr>
          <a:xfrm>
            <a:off x="2142805" y="2671574"/>
            <a:ext cx="1576816" cy="1193472"/>
          </a:xfrm>
          <a:custGeom>
            <a:avLst/>
            <a:gdLst/>
            <a:ahLst/>
            <a:cxnLst/>
            <a:rect l="l" t="t" r="r" b="b"/>
            <a:pathLst>
              <a:path w="622940" h="471495">
                <a:moveTo>
                  <a:pt x="0" y="0"/>
                </a:moveTo>
                <a:lnTo>
                  <a:pt x="622940" y="0"/>
                </a:lnTo>
                <a:lnTo>
                  <a:pt x="622940" y="471495"/>
                </a:lnTo>
                <a:lnTo>
                  <a:pt x="0" y="471495"/>
                </a:lnTo>
                <a:close/>
              </a:path>
            </a:pathLst>
          </a:custGeom>
          <a:solidFill>
            <a:srgbClr val="A6A6A6"/>
          </a:solidFill>
          <a:ln cap="sq">
            <a:noFill/>
            <a:prstDash val="solid"/>
            <a:miter/>
          </a:ln>
        </p:spPr>
        <p:txBody>
          <a:bodyPr/>
          <a:lstStyle/>
          <a:p>
            <a:endParaRPr lang="en-US"/>
          </a:p>
        </p:txBody>
      </p:sp>
      <p:sp>
        <p:nvSpPr>
          <p:cNvPr id="31" name="TextBox 31"/>
          <p:cNvSpPr txBox="1"/>
          <p:nvPr/>
        </p:nvSpPr>
        <p:spPr>
          <a:xfrm>
            <a:off x="2142805" y="2575133"/>
            <a:ext cx="1576816" cy="1289913"/>
          </a:xfrm>
          <a:prstGeom prst="rect">
            <a:avLst/>
          </a:prstGeom>
        </p:spPr>
        <p:txBody>
          <a:bodyPr lIns="50800" tIns="50800" rIns="50800" bIns="50800" rtlCol="0" anchor="ctr"/>
          <a:lstStyle/>
          <a:p>
            <a:pPr algn="ctr">
              <a:lnSpc>
                <a:spcPts val="2308"/>
              </a:lnSpc>
            </a:pPr>
            <a:endParaRPr/>
          </a:p>
        </p:txBody>
      </p:sp>
      <p:sp>
        <p:nvSpPr>
          <p:cNvPr id="33" name="Freeform 33"/>
          <p:cNvSpPr/>
          <p:nvPr/>
        </p:nvSpPr>
        <p:spPr>
          <a:xfrm>
            <a:off x="3996484" y="2671574"/>
            <a:ext cx="1576816" cy="1193472"/>
          </a:xfrm>
          <a:custGeom>
            <a:avLst/>
            <a:gdLst/>
            <a:ahLst/>
            <a:cxnLst/>
            <a:rect l="l" t="t" r="r" b="b"/>
            <a:pathLst>
              <a:path w="622940" h="471495">
                <a:moveTo>
                  <a:pt x="0" y="0"/>
                </a:moveTo>
                <a:lnTo>
                  <a:pt x="622940" y="0"/>
                </a:lnTo>
                <a:lnTo>
                  <a:pt x="622940" y="471495"/>
                </a:lnTo>
                <a:lnTo>
                  <a:pt x="0" y="471495"/>
                </a:lnTo>
                <a:close/>
              </a:path>
            </a:pathLst>
          </a:custGeom>
          <a:solidFill>
            <a:srgbClr val="CBCBCB"/>
          </a:solidFill>
          <a:ln cap="sq">
            <a:noFill/>
            <a:prstDash val="solid"/>
            <a:miter/>
          </a:ln>
        </p:spPr>
        <p:txBody>
          <a:bodyPr/>
          <a:lstStyle/>
          <a:p>
            <a:endParaRPr lang="en-US"/>
          </a:p>
        </p:txBody>
      </p:sp>
      <p:sp>
        <p:nvSpPr>
          <p:cNvPr id="34" name="TextBox 34"/>
          <p:cNvSpPr txBox="1"/>
          <p:nvPr/>
        </p:nvSpPr>
        <p:spPr>
          <a:xfrm>
            <a:off x="3996484" y="2575133"/>
            <a:ext cx="1576816" cy="1289913"/>
          </a:xfrm>
          <a:prstGeom prst="rect">
            <a:avLst/>
          </a:prstGeom>
        </p:spPr>
        <p:txBody>
          <a:bodyPr lIns="50800" tIns="50800" rIns="50800" bIns="50800" rtlCol="0" anchor="ctr"/>
          <a:lstStyle/>
          <a:p>
            <a:pPr algn="ctr">
              <a:lnSpc>
                <a:spcPts val="2308"/>
              </a:lnSpc>
            </a:pPr>
            <a:endParaRPr/>
          </a:p>
        </p:txBody>
      </p:sp>
      <p:sp>
        <p:nvSpPr>
          <p:cNvPr id="36" name="Freeform 36"/>
          <p:cNvSpPr/>
          <p:nvPr/>
        </p:nvSpPr>
        <p:spPr>
          <a:xfrm>
            <a:off x="5849526" y="2671574"/>
            <a:ext cx="1576816" cy="1193472"/>
          </a:xfrm>
          <a:custGeom>
            <a:avLst/>
            <a:gdLst/>
            <a:ahLst/>
            <a:cxnLst/>
            <a:rect l="l" t="t" r="r" b="b"/>
            <a:pathLst>
              <a:path w="622940" h="471495">
                <a:moveTo>
                  <a:pt x="0" y="0"/>
                </a:moveTo>
                <a:lnTo>
                  <a:pt x="622940" y="0"/>
                </a:lnTo>
                <a:lnTo>
                  <a:pt x="622940" y="471495"/>
                </a:lnTo>
                <a:lnTo>
                  <a:pt x="0" y="471495"/>
                </a:lnTo>
                <a:close/>
              </a:path>
            </a:pathLst>
          </a:custGeom>
          <a:solidFill>
            <a:srgbClr val="FFFFFF"/>
          </a:solidFill>
          <a:ln cap="sq">
            <a:noFill/>
            <a:prstDash val="solid"/>
            <a:miter/>
          </a:ln>
        </p:spPr>
        <p:txBody>
          <a:bodyPr/>
          <a:lstStyle/>
          <a:p>
            <a:endParaRPr lang="en-US"/>
          </a:p>
        </p:txBody>
      </p:sp>
      <p:sp>
        <p:nvSpPr>
          <p:cNvPr id="37" name="TextBox 37"/>
          <p:cNvSpPr txBox="1"/>
          <p:nvPr/>
        </p:nvSpPr>
        <p:spPr>
          <a:xfrm>
            <a:off x="5849526" y="2575133"/>
            <a:ext cx="1576816" cy="1289913"/>
          </a:xfrm>
          <a:prstGeom prst="rect">
            <a:avLst/>
          </a:prstGeom>
        </p:spPr>
        <p:txBody>
          <a:bodyPr lIns="50800" tIns="50800" rIns="50800" bIns="50800" rtlCol="0" anchor="ctr"/>
          <a:lstStyle/>
          <a:p>
            <a:pPr algn="ctr">
              <a:lnSpc>
                <a:spcPts val="2308"/>
              </a:lnSpc>
            </a:pPr>
            <a:endParaRPr/>
          </a:p>
        </p:txBody>
      </p:sp>
      <p:sp>
        <p:nvSpPr>
          <p:cNvPr id="39" name="Freeform 39"/>
          <p:cNvSpPr/>
          <p:nvPr/>
        </p:nvSpPr>
        <p:spPr>
          <a:xfrm>
            <a:off x="3996484" y="4017446"/>
            <a:ext cx="1576816" cy="1036243"/>
          </a:xfrm>
          <a:custGeom>
            <a:avLst/>
            <a:gdLst/>
            <a:ahLst/>
            <a:cxnLst/>
            <a:rect l="l" t="t" r="r" b="b"/>
            <a:pathLst>
              <a:path w="622940" h="409380">
                <a:moveTo>
                  <a:pt x="0" y="0"/>
                </a:moveTo>
                <a:lnTo>
                  <a:pt x="622940" y="0"/>
                </a:lnTo>
                <a:lnTo>
                  <a:pt x="622940" y="409380"/>
                </a:lnTo>
                <a:lnTo>
                  <a:pt x="0" y="409380"/>
                </a:lnTo>
                <a:close/>
              </a:path>
            </a:pathLst>
          </a:custGeom>
          <a:solidFill>
            <a:srgbClr val="414342"/>
          </a:solidFill>
          <a:ln cap="sq">
            <a:noFill/>
            <a:prstDash val="solid"/>
            <a:miter/>
          </a:ln>
        </p:spPr>
        <p:txBody>
          <a:bodyPr/>
          <a:lstStyle/>
          <a:p>
            <a:endParaRPr lang="en-US"/>
          </a:p>
        </p:txBody>
      </p:sp>
      <p:sp>
        <p:nvSpPr>
          <p:cNvPr id="40" name="TextBox 40"/>
          <p:cNvSpPr txBox="1"/>
          <p:nvPr/>
        </p:nvSpPr>
        <p:spPr>
          <a:xfrm>
            <a:off x="3996484" y="3921005"/>
            <a:ext cx="1576816" cy="1132684"/>
          </a:xfrm>
          <a:prstGeom prst="rect">
            <a:avLst/>
          </a:prstGeom>
        </p:spPr>
        <p:txBody>
          <a:bodyPr lIns="50800" tIns="50800" rIns="50800" bIns="50800" rtlCol="0" anchor="ctr"/>
          <a:lstStyle/>
          <a:p>
            <a:pPr algn="ctr">
              <a:lnSpc>
                <a:spcPts val="2308"/>
              </a:lnSpc>
            </a:pPr>
            <a:endParaRPr/>
          </a:p>
        </p:txBody>
      </p:sp>
      <p:sp>
        <p:nvSpPr>
          <p:cNvPr id="42" name="Freeform 42"/>
          <p:cNvSpPr/>
          <p:nvPr/>
        </p:nvSpPr>
        <p:spPr>
          <a:xfrm>
            <a:off x="5849526" y="4017446"/>
            <a:ext cx="1576816" cy="1036243"/>
          </a:xfrm>
          <a:custGeom>
            <a:avLst/>
            <a:gdLst/>
            <a:ahLst/>
            <a:cxnLst/>
            <a:rect l="l" t="t" r="r" b="b"/>
            <a:pathLst>
              <a:path w="622940" h="409380">
                <a:moveTo>
                  <a:pt x="0" y="0"/>
                </a:moveTo>
                <a:lnTo>
                  <a:pt x="622940" y="0"/>
                </a:lnTo>
                <a:lnTo>
                  <a:pt x="622940" y="409380"/>
                </a:lnTo>
                <a:lnTo>
                  <a:pt x="0" y="409380"/>
                </a:lnTo>
                <a:close/>
              </a:path>
            </a:pathLst>
          </a:custGeom>
          <a:solidFill>
            <a:srgbClr val="FFFFFF"/>
          </a:solidFill>
          <a:ln cap="sq">
            <a:noFill/>
            <a:prstDash val="solid"/>
            <a:miter/>
          </a:ln>
        </p:spPr>
        <p:txBody>
          <a:bodyPr/>
          <a:lstStyle/>
          <a:p>
            <a:endParaRPr lang="en-US"/>
          </a:p>
        </p:txBody>
      </p:sp>
      <p:sp>
        <p:nvSpPr>
          <p:cNvPr id="43" name="TextBox 43"/>
          <p:cNvSpPr txBox="1"/>
          <p:nvPr/>
        </p:nvSpPr>
        <p:spPr>
          <a:xfrm>
            <a:off x="5849526" y="3921005"/>
            <a:ext cx="1576816" cy="1132684"/>
          </a:xfrm>
          <a:prstGeom prst="rect">
            <a:avLst/>
          </a:prstGeom>
        </p:spPr>
        <p:txBody>
          <a:bodyPr lIns="50800" tIns="50800" rIns="50800" bIns="50800" rtlCol="0" anchor="ctr"/>
          <a:lstStyle/>
          <a:p>
            <a:pPr algn="ctr">
              <a:lnSpc>
                <a:spcPts val="2308"/>
              </a:lnSpc>
            </a:pPr>
            <a:endParaRPr/>
          </a:p>
        </p:txBody>
      </p:sp>
      <p:sp>
        <p:nvSpPr>
          <p:cNvPr id="45" name="Freeform 45"/>
          <p:cNvSpPr/>
          <p:nvPr/>
        </p:nvSpPr>
        <p:spPr>
          <a:xfrm>
            <a:off x="3996484" y="5215746"/>
            <a:ext cx="1576816" cy="1036243"/>
          </a:xfrm>
          <a:custGeom>
            <a:avLst/>
            <a:gdLst/>
            <a:ahLst/>
            <a:cxnLst/>
            <a:rect l="l" t="t" r="r" b="b"/>
            <a:pathLst>
              <a:path w="622940" h="409380">
                <a:moveTo>
                  <a:pt x="0" y="0"/>
                </a:moveTo>
                <a:lnTo>
                  <a:pt x="622940" y="0"/>
                </a:lnTo>
                <a:lnTo>
                  <a:pt x="622940" y="409380"/>
                </a:lnTo>
                <a:lnTo>
                  <a:pt x="0" y="409380"/>
                </a:lnTo>
                <a:close/>
              </a:path>
            </a:pathLst>
          </a:custGeom>
          <a:solidFill>
            <a:srgbClr val="414342"/>
          </a:solidFill>
          <a:ln cap="sq">
            <a:noFill/>
            <a:prstDash val="solid"/>
            <a:miter/>
          </a:ln>
        </p:spPr>
        <p:txBody>
          <a:bodyPr/>
          <a:lstStyle/>
          <a:p>
            <a:endParaRPr lang="en-US"/>
          </a:p>
        </p:txBody>
      </p:sp>
      <p:sp>
        <p:nvSpPr>
          <p:cNvPr id="46" name="TextBox 46"/>
          <p:cNvSpPr txBox="1"/>
          <p:nvPr/>
        </p:nvSpPr>
        <p:spPr>
          <a:xfrm>
            <a:off x="3996484" y="5119305"/>
            <a:ext cx="1576816" cy="1132684"/>
          </a:xfrm>
          <a:prstGeom prst="rect">
            <a:avLst/>
          </a:prstGeom>
        </p:spPr>
        <p:txBody>
          <a:bodyPr lIns="50800" tIns="50800" rIns="50800" bIns="50800" rtlCol="0" anchor="ctr"/>
          <a:lstStyle/>
          <a:p>
            <a:pPr algn="ctr">
              <a:lnSpc>
                <a:spcPts val="2308"/>
              </a:lnSpc>
            </a:pPr>
            <a:endParaRPr/>
          </a:p>
        </p:txBody>
      </p:sp>
      <p:sp>
        <p:nvSpPr>
          <p:cNvPr id="48" name="Freeform 48"/>
          <p:cNvSpPr/>
          <p:nvPr/>
        </p:nvSpPr>
        <p:spPr>
          <a:xfrm>
            <a:off x="5849526" y="5215746"/>
            <a:ext cx="1576816" cy="1036243"/>
          </a:xfrm>
          <a:custGeom>
            <a:avLst/>
            <a:gdLst/>
            <a:ahLst/>
            <a:cxnLst/>
            <a:rect l="l" t="t" r="r" b="b"/>
            <a:pathLst>
              <a:path w="622940" h="409380">
                <a:moveTo>
                  <a:pt x="0" y="0"/>
                </a:moveTo>
                <a:lnTo>
                  <a:pt x="622940" y="0"/>
                </a:lnTo>
                <a:lnTo>
                  <a:pt x="622940" y="409380"/>
                </a:lnTo>
                <a:lnTo>
                  <a:pt x="0" y="409380"/>
                </a:lnTo>
                <a:close/>
              </a:path>
            </a:pathLst>
          </a:custGeom>
          <a:solidFill>
            <a:srgbClr val="FFFFFF"/>
          </a:solidFill>
          <a:ln cap="sq">
            <a:noFill/>
            <a:prstDash val="solid"/>
            <a:miter/>
          </a:ln>
        </p:spPr>
        <p:txBody>
          <a:bodyPr/>
          <a:lstStyle/>
          <a:p>
            <a:endParaRPr lang="en-US"/>
          </a:p>
        </p:txBody>
      </p:sp>
      <p:sp>
        <p:nvSpPr>
          <p:cNvPr id="49" name="TextBox 49"/>
          <p:cNvSpPr txBox="1"/>
          <p:nvPr/>
        </p:nvSpPr>
        <p:spPr>
          <a:xfrm>
            <a:off x="5849526" y="5119305"/>
            <a:ext cx="1576816" cy="1132684"/>
          </a:xfrm>
          <a:prstGeom prst="rect">
            <a:avLst/>
          </a:prstGeom>
        </p:spPr>
        <p:txBody>
          <a:bodyPr lIns="50800" tIns="50800" rIns="50800" bIns="50800" rtlCol="0" anchor="ctr"/>
          <a:lstStyle/>
          <a:p>
            <a:pPr algn="ctr">
              <a:lnSpc>
                <a:spcPts val="2308"/>
              </a:lnSpc>
            </a:pPr>
            <a:endParaRPr/>
          </a:p>
        </p:txBody>
      </p:sp>
      <p:sp>
        <p:nvSpPr>
          <p:cNvPr id="51" name="Freeform 51"/>
          <p:cNvSpPr/>
          <p:nvPr/>
        </p:nvSpPr>
        <p:spPr>
          <a:xfrm>
            <a:off x="2142805" y="1841670"/>
            <a:ext cx="1576816" cy="676620"/>
          </a:xfrm>
          <a:custGeom>
            <a:avLst/>
            <a:gdLst/>
            <a:ahLst/>
            <a:cxnLst/>
            <a:rect l="l" t="t" r="r" b="b"/>
            <a:pathLst>
              <a:path w="622940" h="267307">
                <a:moveTo>
                  <a:pt x="0" y="0"/>
                </a:moveTo>
                <a:lnTo>
                  <a:pt x="622940" y="0"/>
                </a:lnTo>
                <a:lnTo>
                  <a:pt x="622940" y="267307"/>
                </a:lnTo>
                <a:lnTo>
                  <a:pt x="0" y="267307"/>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52" name="TextBox 52"/>
          <p:cNvSpPr txBox="1"/>
          <p:nvPr/>
        </p:nvSpPr>
        <p:spPr>
          <a:xfrm>
            <a:off x="2142805" y="1745229"/>
            <a:ext cx="1576816" cy="773061"/>
          </a:xfrm>
          <a:prstGeom prst="rect">
            <a:avLst/>
          </a:prstGeom>
        </p:spPr>
        <p:txBody>
          <a:bodyPr lIns="50800" tIns="50800" rIns="50800" bIns="50800" rtlCol="0" anchor="ctr"/>
          <a:lstStyle/>
          <a:p>
            <a:pPr algn="ctr">
              <a:lnSpc>
                <a:spcPts val="2308"/>
              </a:lnSpc>
            </a:pPr>
            <a:endParaRPr/>
          </a:p>
        </p:txBody>
      </p:sp>
      <p:sp>
        <p:nvSpPr>
          <p:cNvPr id="54" name="Freeform 54"/>
          <p:cNvSpPr/>
          <p:nvPr/>
        </p:nvSpPr>
        <p:spPr>
          <a:xfrm>
            <a:off x="3996484" y="1841670"/>
            <a:ext cx="1576816" cy="676620"/>
          </a:xfrm>
          <a:custGeom>
            <a:avLst/>
            <a:gdLst/>
            <a:ahLst/>
            <a:cxnLst/>
            <a:rect l="l" t="t" r="r" b="b"/>
            <a:pathLst>
              <a:path w="622940" h="267307">
                <a:moveTo>
                  <a:pt x="0" y="0"/>
                </a:moveTo>
                <a:lnTo>
                  <a:pt x="622940" y="0"/>
                </a:lnTo>
                <a:lnTo>
                  <a:pt x="622940" y="267307"/>
                </a:lnTo>
                <a:lnTo>
                  <a:pt x="0" y="267307"/>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55" name="TextBox 55"/>
          <p:cNvSpPr txBox="1"/>
          <p:nvPr/>
        </p:nvSpPr>
        <p:spPr>
          <a:xfrm>
            <a:off x="3996484" y="1745229"/>
            <a:ext cx="1576816" cy="773061"/>
          </a:xfrm>
          <a:prstGeom prst="rect">
            <a:avLst/>
          </a:prstGeom>
        </p:spPr>
        <p:txBody>
          <a:bodyPr lIns="50800" tIns="50800" rIns="50800" bIns="50800" rtlCol="0" anchor="ctr"/>
          <a:lstStyle/>
          <a:p>
            <a:pPr algn="ctr">
              <a:lnSpc>
                <a:spcPts val="2308"/>
              </a:lnSpc>
            </a:pPr>
            <a:endParaRPr/>
          </a:p>
        </p:txBody>
      </p:sp>
      <p:sp>
        <p:nvSpPr>
          <p:cNvPr id="57" name="Freeform 57"/>
          <p:cNvSpPr/>
          <p:nvPr/>
        </p:nvSpPr>
        <p:spPr>
          <a:xfrm>
            <a:off x="5849526" y="1841670"/>
            <a:ext cx="1576816" cy="676620"/>
          </a:xfrm>
          <a:custGeom>
            <a:avLst/>
            <a:gdLst/>
            <a:ahLst/>
            <a:cxnLst/>
            <a:rect l="l" t="t" r="r" b="b"/>
            <a:pathLst>
              <a:path w="622940" h="267307">
                <a:moveTo>
                  <a:pt x="0" y="0"/>
                </a:moveTo>
                <a:lnTo>
                  <a:pt x="622940" y="0"/>
                </a:lnTo>
                <a:lnTo>
                  <a:pt x="622940" y="267307"/>
                </a:lnTo>
                <a:lnTo>
                  <a:pt x="0" y="267307"/>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58" name="TextBox 58"/>
          <p:cNvSpPr txBox="1"/>
          <p:nvPr/>
        </p:nvSpPr>
        <p:spPr>
          <a:xfrm>
            <a:off x="5849526" y="1745229"/>
            <a:ext cx="1576816" cy="773061"/>
          </a:xfrm>
          <a:prstGeom prst="rect">
            <a:avLst/>
          </a:prstGeom>
        </p:spPr>
        <p:txBody>
          <a:bodyPr lIns="50800" tIns="50800" rIns="50800" bIns="50800" rtlCol="0" anchor="ctr"/>
          <a:lstStyle/>
          <a:p>
            <a:pPr algn="ctr">
              <a:lnSpc>
                <a:spcPts val="2308"/>
              </a:lnSpc>
            </a:pPr>
            <a:endParaRPr/>
          </a:p>
        </p:txBody>
      </p:sp>
      <p:sp>
        <p:nvSpPr>
          <p:cNvPr id="60" name="Freeform 60"/>
          <p:cNvSpPr/>
          <p:nvPr/>
        </p:nvSpPr>
        <p:spPr>
          <a:xfrm>
            <a:off x="7727671" y="1841670"/>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61" name="TextBox 61"/>
          <p:cNvSpPr txBox="1"/>
          <p:nvPr/>
        </p:nvSpPr>
        <p:spPr>
          <a:xfrm>
            <a:off x="7727671" y="1745229"/>
            <a:ext cx="1932471" cy="565596"/>
          </a:xfrm>
          <a:prstGeom prst="rect">
            <a:avLst/>
          </a:prstGeom>
        </p:spPr>
        <p:txBody>
          <a:bodyPr lIns="50800" tIns="50800" rIns="50800" bIns="50800" rtlCol="0" anchor="ctr"/>
          <a:lstStyle/>
          <a:p>
            <a:pPr algn="ctr">
              <a:lnSpc>
                <a:spcPts val="2308"/>
              </a:lnSpc>
            </a:pPr>
            <a:endParaRPr/>
          </a:p>
        </p:txBody>
      </p:sp>
      <p:sp>
        <p:nvSpPr>
          <p:cNvPr id="63" name="Freeform 63"/>
          <p:cNvSpPr/>
          <p:nvPr/>
        </p:nvSpPr>
        <p:spPr>
          <a:xfrm>
            <a:off x="7727671" y="3029976"/>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64" name="TextBox 64"/>
          <p:cNvSpPr txBox="1"/>
          <p:nvPr/>
        </p:nvSpPr>
        <p:spPr>
          <a:xfrm>
            <a:off x="7727671" y="2933535"/>
            <a:ext cx="1932471" cy="565596"/>
          </a:xfrm>
          <a:prstGeom prst="rect">
            <a:avLst/>
          </a:prstGeom>
        </p:spPr>
        <p:txBody>
          <a:bodyPr lIns="50800" tIns="50800" rIns="50800" bIns="50800" rtlCol="0" anchor="ctr"/>
          <a:lstStyle/>
          <a:p>
            <a:pPr algn="ctr">
              <a:lnSpc>
                <a:spcPts val="2308"/>
              </a:lnSpc>
            </a:pPr>
            <a:endParaRPr/>
          </a:p>
        </p:txBody>
      </p:sp>
      <p:sp>
        <p:nvSpPr>
          <p:cNvPr id="66" name="Freeform 66"/>
          <p:cNvSpPr/>
          <p:nvPr/>
        </p:nvSpPr>
        <p:spPr>
          <a:xfrm>
            <a:off x="7727671" y="2436997"/>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67" name="TextBox 67"/>
          <p:cNvSpPr txBox="1"/>
          <p:nvPr/>
        </p:nvSpPr>
        <p:spPr>
          <a:xfrm>
            <a:off x="7727671" y="2340556"/>
            <a:ext cx="1932471" cy="565596"/>
          </a:xfrm>
          <a:prstGeom prst="rect">
            <a:avLst/>
          </a:prstGeom>
        </p:spPr>
        <p:txBody>
          <a:bodyPr lIns="50800" tIns="50800" rIns="50800" bIns="50800" rtlCol="0" anchor="ctr"/>
          <a:lstStyle/>
          <a:p>
            <a:pPr algn="ctr">
              <a:lnSpc>
                <a:spcPts val="2308"/>
              </a:lnSpc>
            </a:pPr>
            <a:endParaRPr/>
          </a:p>
        </p:txBody>
      </p:sp>
      <p:sp>
        <p:nvSpPr>
          <p:cNvPr id="69" name="Freeform 69"/>
          <p:cNvSpPr/>
          <p:nvPr/>
        </p:nvSpPr>
        <p:spPr>
          <a:xfrm>
            <a:off x="7727671" y="3625303"/>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70" name="TextBox 70"/>
          <p:cNvSpPr txBox="1"/>
          <p:nvPr/>
        </p:nvSpPr>
        <p:spPr>
          <a:xfrm>
            <a:off x="7727671" y="3528862"/>
            <a:ext cx="1932471" cy="565596"/>
          </a:xfrm>
          <a:prstGeom prst="rect">
            <a:avLst/>
          </a:prstGeom>
        </p:spPr>
        <p:txBody>
          <a:bodyPr lIns="50800" tIns="50800" rIns="50800" bIns="50800" rtlCol="0" anchor="ctr"/>
          <a:lstStyle/>
          <a:p>
            <a:pPr algn="ctr">
              <a:lnSpc>
                <a:spcPts val="2308"/>
              </a:lnSpc>
            </a:pPr>
            <a:endParaRPr/>
          </a:p>
        </p:txBody>
      </p:sp>
      <p:sp>
        <p:nvSpPr>
          <p:cNvPr id="72" name="Freeform 72"/>
          <p:cNvSpPr/>
          <p:nvPr/>
        </p:nvSpPr>
        <p:spPr>
          <a:xfrm>
            <a:off x="7727671" y="5782834"/>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FFFFFF"/>
          </a:solidFill>
          <a:ln w="9525" cap="sq">
            <a:solidFill>
              <a:srgbClr val="FFFFFF"/>
            </a:solidFill>
            <a:prstDash val="solid"/>
            <a:miter/>
          </a:ln>
        </p:spPr>
        <p:txBody>
          <a:bodyPr/>
          <a:lstStyle/>
          <a:p>
            <a:endParaRPr lang="en-US"/>
          </a:p>
        </p:txBody>
      </p:sp>
      <p:sp>
        <p:nvSpPr>
          <p:cNvPr id="73" name="TextBox 73"/>
          <p:cNvSpPr txBox="1"/>
          <p:nvPr/>
        </p:nvSpPr>
        <p:spPr>
          <a:xfrm>
            <a:off x="7727671" y="5686393"/>
            <a:ext cx="1932471" cy="565596"/>
          </a:xfrm>
          <a:prstGeom prst="rect">
            <a:avLst/>
          </a:prstGeom>
        </p:spPr>
        <p:txBody>
          <a:bodyPr lIns="50800" tIns="50800" rIns="50800" bIns="50800" rtlCol="0" anchor="ctr"/>
          <a:lstStyle/>
          <a:p>
            <a:pPr algn="ctr">
              <a:lnSpc>
                <a:spcPts val="2308"/>
              </a:lnSpc>
            </a:pPr>
            <a:endParaRPr/>
          </a:p>
        </p:txBody>
      </p:sp>
      <p:sp>
        <p:nvSpPr>
          <p:cNvPr id="75" name="Freeform 75"/>
          <p:cNvSpPr/>
          <p:nvPr/>
        </p:nvSpPr>
        <p:spPr>
          <a:xfrm>
            <a:off x="9783966" y="1841670"/>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76" name="TextBox 76"/>
          <p:cNvSpPr txBox="1"/>
          <p:nvPr/>
        </p:nvSpPr>
        <p:spPr>
          <a:xfrm>
            <a:off x="9783966" y="1745229"/>
            <a:ext cx="1932471" cy="565596"/>
          </a:xfrm>
          <a:prstGeom prst="rect">
            <a:avLst/>
          </a:prstGeom>
        </p:spPr>
        <p:txBody>
          <a:bodyPr lIns="50800" tIns="50800" rIns="50800" bIns="50800" rtlCol="0" anchor="ctr"/>
          <a:lstStyle/>
          <a:p>
            <a:pPr algn="ctr">
              <a:lnSpc>
                <a:spcPts val="2308"/>
              </a:lnSpc>
            </a:pPr>
            <a:endParaRPr/>
          </a:p>
        </p:txBody>
      </p:sp>
      <p:sp>
        <p:nvSpPr>
          <p:cNvPr id="78" name="Freeform 78"/>
          <p:cNvSpPr/>
          <p:nvPr/>
        </p:nvSpPr>
        <p:spPr>
          <a:xfrm>
            <a:off x="9783966" y="3029976"/>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79" name="TextBox 79"/>
          <p:cNvSpPr txBox="1"/>
          <p:nvPr/>
        </p:nvSpPr>
        <p:spPr>
          <a:xfrm>
            <a:off x="9783966" y="2933535"/>
            <a:ext cx="1932471" cy="565596"/>
          </a:xfrm>
          <a:prstGeom prst="rect">
            <a:avLst/>
          </a:prstGeom>
        </p:spPr>
        <p:txBody>
          <a:bodyPr lIns="50800" tIns="50800" rIns="50800" bIns="50800" rtlCol="0" anchor="ctr"/>
          <a:lstStyle/>
          <a:p>
            <a:pPr algn="ctr">
              <a:lnSpc>
                <a:spcPts val="2308"/>
              </a:lnSpc>
            </a:pPr>
            <a:endParaRPr/>
          </a:p>
        </p:txBody>
      </p:sp>
      <p:sp>
        <p:nvSpPr>
          <p:cNvPr id="81" name="Freeform 81"/>
          <p:cNvSpPr/>
          <p:nvPr/>
        </p:nvSpPr>
        <p:spPr>
          <a:xfrm>
            <a:off x="9783966" y="2436997"/>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82" name="TextBox 82"/>
          <p:cNvSpPr txBox="1"/>
          <p:nvPr/>
        </p:nvSpPr>
        <p:spPr>
          <a:xfrm>
            <a:off x="9783966" y="2340556"/>
            <a:ext cx="1932471" cy="565596"/>
          </a:xfrm>
          <a:prstGeom prst="rect">
            <a:avLst/>
          </a:prstGeom>
        </p:spPr>
        <p:txBody>
          <a:bodyPr lIns="50800" tIns="50800" rIns="50800" bIns="50800" rtlCol="0" anchor="ctr"/>
          <a:lstStyle/>
          <a:p>
            <a:pPr algn="ctr">
              <a:lnSpc>
                <a:spcPts val="2308"/>
              </a:lnSpc>
            </a:pPr>
            <a:endParaRPr/>
          </a:p>
        </p:txBody>
      </p:sp>
      <p:sp>
        <p:nvSpPr>
          <p:cNvPr id="84" name="Freeform 84"/>
          <p:cNvSpPr/>
          <p:nvPr/>
        </p:nvSpPr>
        <p:spPr>
          <a:xfrm>
            <a:off x="9783966" y="3625303"/>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85" name="TextBox 85"/>
          <p:cNvSpPr txBox="1"/>
          <p:nvPr/>
        </p:nvSpPr>
        <p:spPr>
          <a:xfrm>
            <a:off x="9783966" y="3528862"/>
            <a:ext cx="1932471" cy="565596"/>
          </a:xfrm>
          <a:prstGeom prst="rect">
            <a:avLst/>
          </a:prstGeom>
        </p:spPr>
        <p:txBody>
          <a:bodyPr lIns="50800" tIns="50800" rIns="50800" bIns="50800" rtlCol="0" anchor="ctr"/>
          <a:lstStyle/>
          <a:p>
            <a:pPr algn="ctr">
              <a:lnSpc>
                <a:spcPts val="2308"/>
              </a:lnSpc>
            </a:pPr>
            <a:endParaRPr/>
          </a:p>
        </p:txBody>
      </p:sp>
      <p:sp>
        <p:nvSpPr>
          <p:cNvPr id="87" name="Freeform 87"/>
          <p:cNvSpPr/>
          <p:nvPr/>
        </p:nvSpPr>
        <p:spPr>
          <a:xfrm>
            <a:off x="9783966" y="4218283"/>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88" name="TextBox 88"/>
          <p:cNvSpPr txBox="1"/>
          <p:nvPr/>
        </p:nvSpPr>
        <p:spPr>
          <a:xfrm>
            <a:off x="9783966" y="4121842"/>
            <a:ext cx="1932471" cy="565596"/>
          </a:xfrm>
          <a:prstGeom prst="rect">
            <a:avLst/>
          </a:prstGeom>
        </p:spPr>
        <p:txBody>
          <a:bodyPr lIns="50800" tIns="50800" rIns="50800" bIns="50800" rtlCol="0" anchor="ctr"/>
          <a:lstStyle/>
          <a:p>
            <a:pPr algn="ctr">
              <a:lnSpc>
                <a:spcPts val="2308"/>
              </a:lnSpc>
            </a:pPr>
            <a:endParaRPr/>
          </a:p>
        </p:txBody>
      </p:sp>
      <p:sp>
        <p:nvSpPr>
          <p:cNvPr id="89" name="AutoShape 89"/>
          <p:cNvSpPr/>
          <p:nvPr/>
        </p:nvSpPr>
        <p:spPr>
          <a:xfrm flipV="1">
            <a:off x="3860280" y="1376633"/>
            <a:ext cx="0" cy="2488413"/>
          </a:xfrm>
          <a:prstGeom prst="line">
            <a:avLst/>
          </a:prstGeom>
          <a:ln w="19050" cap="rnd">
            <a:solidFill>
              <a:srgbClr val="CBCBCB"/>
            </a:solidFill>
            <a:prstDash val="sysDot"/>
            <a:headEnd type="none" w="sm" len="sm"/>
            <a:tailEnd type="triangle" w="lg" len="med"/>
          </a:ln>
        </p:spPr>
        <p:txBody>
          <a:bodyPr/>
          <a:lstStyle/>
          <a:p>
            <a:endParaRPr lang="en-US"/>
          </a:p>
        </p:txBody>
      </p:sp>
      <p:sp>
        <p:nvSpPr>
          <p:cNvPr id="90" name="AutoShape 90"/>
          <p:cNvSpPr/>
          <p:nvPr/>
        </p:nvSpPr>
        <p:spPr>
          <a:xfrm flipV="1">
            <a:off x="5690826" y="1376633"/>
            <a:ext cx="0" cy="2488413"/>
          </a:xfrm>
          <a:prstGeom prst="line">
            <a:avLst/>
          </a:prstGeom>
          <a:ln w="19050" cap="rnd">
            <a:solidFill>
              <a:srgbClr val="CBCBCB"/>
            </a:solidFill>
            <a:prstDash val="sysDot"/>
            <a:headEnd type="none" w="sm" len="sm"/>
            <a:tailEnd type="triangle" w="lg" len="med"/>
          </a:ln>
        </p:spPr>
        <p:txBody>
          <a:bodyPr/>
          <a:lstStyle/>
          <a:p>
            <a:endParaRPr lang="en-US"/>
          </a:p>
        </p:txBody>
      </p:sp>
      <p:sp>
        <p:nvSpPr>
          <p:cNvPr id="91" name="AutoShape 91"/>
          <p:cNvSpPr/>
          <p:nvPr/>
        </p:nvSpPr>
        <p:spPr>
          <a:xfrm flipV="1">
            <a:off x="7548815" y="1376633"/>
            <a:ext cx="0" cy="2488413"/>
          </a:xfrm>
          <a:prstGeom prst="line">
            <a:avLst/>
          </a:prstGeom>
          <a:ln w="19050" cap="rnd">
            <a:solidFill>
              <a:srgbClr val="CBCBCB"/>
            </a:solidFill>
            <a:prstDash val="sysDot"/>
            <a:headEnd type="none" w="sm" len="sm"/>
            <a:tailEnd type="triangle" w="lg" len="med"/>
          </a:ln>
        </p:spPr>
        <p:txBody>
          <a:bodyPr/>
          <a:lstStyle/>
          <a:p>
            <a:endParaRPr lang="en-US"/>
          </a:p>
        </p:txBody>
      </p:sp>
      <p:sp>
        <p:nvSpPr>
          <p:cNvPr id="92" name="TextBox 92"/>
          <p:cNvSpPr txBox="1"/>
          <p:nvPr/>
        </p:nvSpPr>
        <p:spPr>
          <a:xfrm>
            <a:off x="3425093" y="620713"/>
            <a:ext cx="5343013" cy="877035"/>
          </a:xfrm>
          <a:prstGeom prst="rect">
            <a:avLst/>
          </a:prstGeom>
        </p:spPr>
        <p:txBody>
          <a:bodyPr lIns="0" tIns="0" rIns="0" bIns="0" rtlCol="0" anchor="t">
            <a:spAutoFit/>
          </a:bodyPr>
          <a:lstStyle/>
          <a:p>
            <a:pPr algn="ctr">
              <a:lnSpc>
                <a:spcPts val="3557"/>
              </a:lnSpc>
            </a:pPr>
            <a:r>
              <a:rPr lang="en-US" sz="2695" dirty="0">
                <a:solidFill>
                  <a:srgbClr val="FFFFFF"/>
                </a:solidFill>
                <a:latin typeface="Barlow Bold"/>
              </a:rPr>
              <a:t>ADVANCED PILOTING CURRICULUM- 13 </a:t>
            </a:r>
            <a:r>
              <a:rPr lang="en-US" sz="2695" dirty="0">
                <a:solidFill>
                  <a:srgbClr val="A6A6A6"/>
                </a:solidFill>
                <a:latin typeface="Barlow Bold"/>
              </a:rPr>
              <a:t>WEEKS</a:t>
            </a:r>
          </a:p>
        </p:txBody>
      </p:sp>
      <p:sp>
        <p:nvSpPr>
          <p:cNvPr id="93" name="TextBox 93"/>
          <p:cNvSpPr txBox="1"/>
          <p:nvPr/>
        </p:nvSpPr>
        <p:spPr>
          <a:xfrm>
            <a:off x="8572111" y="6511817"/>
            <a:ext cx="2334234" cy="155575"/>
          </a:xfrm>
          <a:prstGeom prst="rect">
            <a:avLst/>
          </a:prstGeom>
        </p:spPr>
        <p:txBody>
          <a:bodyPr lIns="0" tIns="0" rIns="0" bIns="0" rtlCol="0" anchor="t">
            <a:spAutoFit/>
          </a:bodyPr>
          <a:lstStyle/>
          <a:p>
            <a:pPr algn="r">
              <a:lnSpc>
                <a:spcPts val="1199"/>
              </a:lnSpc>
            </a:pPr>
            <a:r>
              <a:rPr lang="en-US" sz="999">
                <a:solidFill>
                  <a:srgbClr val="FFFFFF"/>
                </a:solidFill>
                <a:latin typeface="Barlow"/>
              </a:rPr>
              <a:t>Copyright © 2024 Baltic Ghost Wing</a:t>
            </a:r>
          </a:p>
        </p:txBody>
      </p:sp>
      <p:sp>
        <p:nvSpPr>
          <p:cNvPr id="94" name="TextBox 94"/>
          <p:cNvSpPr txBox="1"/>
          <p:nvPr/>
        </p:nvSpPr>
        <p:spPr>
          <a:xfrm>
            <a:off x="11239674" y="6467371"/>
            <a:ext cx="511457" cy="250801"/>
          </a:xfrm>
          <a:prstGeom prst="rect">
            <a:avLst/>
          </a:prstGeom>
        </p:spPr>
        <p:txBody>
          <a:bodyPr lIns="0" tIns="0" rIns="0" bIns="0" rtlCol="0" anchor="t">
            <a:spAutoFit/>
          </a:bodyPr>
          <a:lstStyle/>
          <a:p>
            <a:pPr algn="l">
              <a:lnSpc>
                <a:spcPts val="1919"/>
              </a:lnSpc>
            </a:pPr>
            <a:r>
              <a:rPr lang="en-US" sz="1599">
                <a:solidFill>
                  <a:srgbClr val="FFFFFF"/>
                </a:solidFill>
                <a:latin typeface="Barlow"/>
              </a:rPr>
              <a:t>13</a:t>
            </a:r>
          </a:p>
        </p:txBody>
      </p:sp>
      <p:sp>
        <p:nvSpPr>
          <p:cNvPr id="95" name="TextBox 95"/>
          <p:cNvSpPr txBox="1"/>
          <p:nvPr/>
        </p:nvSpPr>
        <p:spPr>
          <a:xfrm>
            <a:off x="375267" y="1435100"/>
            <a:ext cx="2940720" cy="270972"/>
          </a:xfrm>
          <a:prstGeom prst="rect">
            <a:avLst/>
          </a:prstGeom>
        </p:spPr>
        <p:txBody>
          <a:bodyPr lIns="0" tIns="0" rIns="0" bIns="0" rtlCol="0" anchor="t">
            <a:spAutoFit/>
          </a:bodyPr>
          <a:lstStyle/>
          <a:p>
            <a:pPr>
              <a:lnSpc>
                <a:spcPts val="2428"/>
              </a:lnSpc>
            </a:pPr>
            <a:r>
              <a:rPr lang="en-US" sz="1566" dirty="0">
                <a:solidFill>
                  <a:srgbClr val="FFFFFF"/>
                </a:solidFill>
                <a:latin typeface="Barlow"/>
              </a:rPr>
              <a:t>FINAL EXAM (1 week)</a:t>
            </a:r>
          </a:p>
        </p:txBody>
      </p:sp>
      <p:sp>
        <p:nvSpPr>
          <p:cNvPr id="96" name="TextBox 96"/>
          <p:cNvSpPr txBox="1"/>
          <p:nvPr/>
        </p:nvSpPr>
        <p:spPr>
          <a:xfrm>
            <a:off x="7727671" y="1901512"/>
            <a:ext cx="1932471" cy="292320"/>
          </a:xfrm>
          <a:prstGeom prst="rect">
            <a:avLst/>
          </a:prstGeom>
        </p:spPr>
        <p:txBody>
          <a:bodyPr lIns="0" tIns="0" rIns="0" bIns="0" rtlCol="0" anchor="t">
            <a:spAutoFit/>
          </a:bodyPr>
          <a:lstStyle/>
          <a:p>
            <a:pPr algn="ctr">
              <a:lnSpc>
                <a:spcPts val="2428"/>
              </a:lnSpc>
            </a:pPr>
            <a:r>
              <a:rPr lang="en-US" sz="1566" dirty="0">
                <a:solidFill>
                  <a:srgbClr val="FFFFFF"/>
                </a:solidFill>
                <a:latin typeface="Barlow Medium"/>
              </a:rPr>
              <a:t>PSYOPS</a:t>
            </a:r>
          </a:p>
        </p:txBody>
      </p:sp>
      <p:sp>
        <p:nvSpPr>
          <p:cNvPr id="97" name="TextBox 97"/>
          <p:cNvSpPr txBox="1"/>
          <p:nvPr/>
        </p:nvSpPr>
        <p:spPr>
          <a:xfrm>
            <a:off x="375267" y="1917681"/>
            <a:ext cx="1576816" cy="505548"/>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ELECTIVES</a:t>
            </a:r>
          </a:p>
          <a:p>
            <a:pPr algn="ctr">
              <a:lnSpc>
                <a:spcPts val="2099"/>
              </a:lnSpc>
            </a:pPr>
            <a:r>
              <a:rPr lang="en-US" sz="1566">
                <a:solidFill>
                  <a:srgbClr val="FFFFFF"/>
                </a:solidFill>
                <a:latin typeface="Barlow Medium"/>
              </a:rPr>
              <a:t>3 WEEKS</a:t>
            </a:r>
          </a:p>
        </p:txBody>
      </p:sp>
      <p:sp>
        <p:nvSpPr>
          <p:cNvPr id="98" name="TextBox 98"/>
          <p:cNvSpPr txBox="1"/>
          <p:nvPr/>
        </p:nvSpPr>
        <p:spPr>
          <a:xfrm>
            <a:off x="375267" y="3606253"/>
            <a:ext cx="1576816" cy="505548"/>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FPV ENGINEERING</a:t>
            </a:r>
          </a:p>
        </p:txBody>
      </p:sp>
      <p:sp>
        <p:nvSpPr>
          <p:cNvPr id="99" name="TextBox 99"/>
          <p:cNvSpPr txBox="1"/>
          <p:nvPr/>
        </p:nvSpPr>
        <p:spPr>
          <a:xfrm>
            <a:off x="375267" y="5469154"/>
            <a:ext cx="1576816" cy="505548"/>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FPV 1</a:t>
            </a:r>
          </a:p>
          <a:p>
            <a:pPr algn="ctr">
              <a:lnSpc>
                <a:spcPts val="2099"/>
              </a:lnSpc>
            </a:pPr>
            <a:r>
              <a:rPr lang="en-US" sz="1566">
                <a:solidFill>
                  <a:srgbClr val="FFFFFF"/>
                </a:solidFill>
                <a:latin typeface="Barlow Medium"/>
              </a:rPr>
              <a:t>(1 wk)</a:t>
            </a:r>
          </a:p>
        </p:txBody>
      </p:sp>
      <p:sp>
        <p:nvSpPr>
          <p:cNvPr id="100" name="TextBox 100"/>
          <p:cNvSpPr txBox="1"/>
          <p:nvPr/>
        </p:nvSpPr>
        <p:spPr>
          <a:xfrm>
            <a:off x="2143443" y="4275682"/>
            <a:ext cx="1576816" cy="505548"/>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FPV 2</a:t>
            </a:r>
          </a:p>
          <a:p>
            <a:pPr algn="ctr">
              <a:lnSpc>
                <a:spcPts val="2099"/>
              </a:lnSpc>
            </a:pPr>
            <a:r>
              <a:rPr lang="en-US" sz="1566">
                <a:solidFill>
                  <a:srgbClr val="FFFFFF"/>
                </a:solidFill>
                <a:latin typeface="Barlow Medium"/>
              </a:rPr>
              <a:t>(1 wk)</a:t>
            </a:r>
          </a:p>
        </p:txBody>
      </p:sp>
      <p:sp>
        <p:nvSpPr>
          <p:cNvPr id="101" name="TextBox 101"/>
          <p:cNvSpPr txBox="1"/>
          <p:nvPr/>
        </p:nvSpPr>
        <p:spPr>
          <a:xfrm>
            <a:off x="4003155" y="4275682"/>
            <a:ext cx="1576816" cy="505548"/>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ROTOR 2</a:t>
            </a:r>
          </a:p>
          <a:p>
            <a:pPr algn="ctr">
              <a:lnSpc>
                <a:spcPts val="2099"/>
              </a:lnSpc>
            </a:pPr>
            <a:r>
              <a:rPr lang="en-US" sz="1566">
                <a:solidFill>
                  <a:srgbClr val="FFFFFF"/>
                </a:solidFill>
                <a:latin typeface="Barlow Medium"/>
              </a:rPr>
              <a:t>(1 wk)</a:t>
            </a:r>
          </a:p>
        </p:txBody>
      </p:sp>
      <p:sp>
        <p:nvSpPr>
          <p:cNvPr id="102" name="TextBox 102"/>
          <p:cNvSpPr txBox="1"/>
          <p:nvPr/>
        </p:nvSpPr>
        <p:spPr>
          <a:xfrm>
            <a:off x="5849526" y="4404270"/>
            <a:ext cx="1576816" cy="248373"/>
          </a:xfrm>
          <a:prstGeom prst="rect">
            <a:avLst/>
          </a:prstGeom>
        </p:spPr>
        <p:txBody>
          <a:bodyPr lIns="0" tIns="0" rIns="0" bIns="0" rtlCol="0" anchor="t">
            <a:spAutoFit/>
          </a:bodyPr>
          <a:lstStyle/>
          <a:p>
            <a:pPr algn="ctr">
              <a:lnSpc>
                <a:spcPts val="2099"/>
              </a:lnSpc>
            </a:pPr>
            <a:r>
              <a:rPr lang="en-US" sz="1566">
                <a:solidFill>
                  <a:srgbClr val="000000"/>
                </a:solidFill>
                <a:latin typeface="Barlow Medium"/>
              </a:rPr>
              <a:t>WING 2</a:t>
            </a:r>
          </a:p>
        </p:txBody>
      </p:sp>
      <p:sp>
        <p:nvSpPr>
          <p:cNvPr id="103" name="TextBox 103"/>
          <p:cNvSpPr txBox="1"/>
          <p:nvPr/>
        </p:nvSpPr>
        <p:spPr>
          <a:xfrm>
            <a:off x="5849526" y="3046364"/>
            <a:ext cx="1576816" cy="505548"/>
          </a:xfrm>
          <a:prstGeom prst="rect">
            <a:avLst/>
          </a:prstGeom>
        </p:spPr>
        <p:txBody>
          <a:bodyPr lIns="0" tIns="0" rIns="0" bIns="0" rtlCol="0" anchor="t">
            <a:spAutoFit/>
          </a:bodyPr>
          <a:lstStyle/>
          <a:p>
            <a:pPr algn="ctr">
              <a:lnSpc>
                <a:spcPts val="2099"/>
              </a:lnSpc>
            </a:pPr>
            <a:r>
              <a:rPr lang="en-US" sz="1566">
                <a:solidFill>
                  <a:srgbClr val="000000"/>
                </a:solidFill>
                <a:latin typeface="Barlow Medium"/>
              </a:rPr>
              <a:t>WING ADVANCED</a:t>
            </a:r>
          </a:p>
          <a:p>
            <a:pPr algn="ctr">
              <a:lnSpc>
                <a:spcPts val="2099"/>
              </a:lnSpc>
            </a:pPr>
            <a:r>
              <a:rPr lang="en-US" sz="1566">
                <a:solidFill>
                  <a:srgbClr val="000000"/>
                </a:solidFill>
                <a:latin typeface="Barlow Medium"/>
              </a:rPr>
              <a:t>3 wks</a:t>
            </a:r>
          </a:p>
        </p:txBody>
      </p:sp>
      <p:sp>
        <p:nvSpPr>
          <p:cNvPr id="104" name="TextBox 104"/>
          <p:cNvSpPr txBox="1"/>
          <p:nvPr/>
        </p:nvSpPr>
        <p:spPr>
          <a:xfrm>
            <a:off x="4003155" y="5463263"/>
            <a:ext cx="1576816" cy="505548"/>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ROTOR 1</a:t>
            </a:r>
          </a:p>
          <a:p>
            <a:pPr algn="ctr">
              <a:lnSpc>
                <a:spcPts val="2099"/>
              </a:lnSpc>
            </a:pPr>
            <a:r>
              <a:rPr lang="en-US" sz="1566">
                <a:solidFill>
                  <a:srgbClr val="FFFFFF"/>
                </a:solidFill>
                <a:latin typeface="Barlow Medium"/>
              </a:rPr>
              <a:t>(1 wk)</a:t>
            </a:r>
          </a:p>
        </p:txBody>
      </p:sp>
      <p:sp>
        <p:nvSpPr>
          <p:cNvPr id="105" name="TextBox 105"/>
          <p:cNvSpPr txBox="1"/>
          <p:nvPr/>
        </p:nvSpPr>
        <p:spPr>
          <a:xfrm>
            <a:off x="5849526" y="5591851"/>
            <a:ext cx="1576816" cy="248373"/>
          </a:xfrm>
          <a:prstGeom prst="rect">
            <a:avLst/>
          </a:prstGeom>
        </p:spPr>
        <p:txBody>
          <a:bodyPr lIns="0" tIns="0" rIns="0" bIns="0" rtlCol="0" anchor="t">
            <a:spAutoFit/>
          </a:bodyPr>
          <a:lstStyle/>
          <a:p>
            <a:pPr algn="ctr">
              <a:lnSpc>
                <a:spcPts val="2099"/>
              </a:lnSpc>
            </a:pPr>
            <a:r>
              <a:rPr lang="en-US" sz="1566">
                <a:solidFill>
                  <a:srgbClr val="000000"/>
                </a:solidFill>
                <a:latin typeface="Barlow Medium"/>
              </a:rPr>
              <a:t>WING 1</a:t>
            </a:r>
          </a:p>
        </p:txBody>
      </p:sp>
      <p:sp>
        <p:nvSpPr>
          <p:cNvPr id="106" name="TextBox 106"/>
          <p:cNvSpPr txBox="1"/>
          <p:nvPr/>
        </p:nvSpPr>
        <p:spPr>
          <a:xfrm>
            <a:off x="7727671" y="5883700"/>
            <a:ext cx="1932471" cy="248373"/>
          </a:xfrm>
          <a:prstGeom prst="rect">
            <a:avLst/>
          </a:prstGeom>
        </p:spPr>
        <p:txBody>
          <a:bodyPr lIns="0" tIns="0" rIns="0" bIns="0" rtlCol="0" anchor="t">
            <a:spAutoFit/>
          </a:bodyPr>
          <a:lstStyle/>
          <a:p>
            <a:pPr algn="ctr">
              <a:lnSpc>
                <a:spcPts val="2099"/>
              </a:lnSpc>
            </a:pPr>
            <a:r>
              <a:rPr lang="en-US" sz="1566">
                <a:solidFill>
                  <a:srgbClr val="000000"/>
                </a:solidFill>
                <a:latin typeface="Barlow Medium"/>
              </a:rPr>
              <a:t>A1-A2-A3</a:t>
            </a:r>
          </a:p>
        </p:txBody>
      </p:sp>
      <p:sp>
        <p:nvSpPr>
          <p:cNvPr id="107" name="TextBox 107"/>
          <p:cNvSpPr txBox="1"/>
          <p:nvPr/>
        </p:nvSpPr>
        <p:spPr>
          <a:xfrm>
            <a:off x="2143443" y="3094701"/>
            <a:ext cx="1576816" cy="505548"/>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FPV ADVANCED</a:t>
            </a:r>
          </a:p>
          <a:p>
            <a:pPr algn="ctr">
              <a:lnSpc>
                <a:spcPts val="2099"/>
              </a:lnSpc>
            </a:pPr>
            <a:r>
              <a:rPr lang="en-US" sz="1566">
                <a:solidFill>
                  <a:srgbClr val="FFFFFF"/>
                </a:solidFill>
                <a:latin typeface="Barlow Medium"/>
              </a:rPr>
              <a:t>3 WEEKS</a:t>
            </a:r>
          </a:p>
        </p:txBody>
      </p:sp>
      <p:sp>
        <p:nvSpPr>
          <p:cNvPr id="108" name="TextBox 108"/>
          <p:cNvSpPr txBox="1"/>
          <p:nvPr/>
        </p:nvSpPr>
        <p:spPr>
          <a:xfrm>
            <a:off x="4003155" y="2966114"/>
            <a:ext cx="1576816" cy="762723"/>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ROTOR ADVANCED</a:t>
            </a:r>
          </a:p>
          <a:p>
            <a:pPr algn="ctr">
              <a:lnSpc>
                <a:spcPts val="2099"/>
              </a:lnSpc>
            </a:pPr>
            <a:r>
              <a:rPr lang="en-US" sz="1566">
                <a:solidFill>
                  <a:srgbClr val="FFFFFF"/>
                </a:solidFill>
                <a:latin typeface="Barlow Medium"/>
              </a:rPr>
              <a:t>3 wks</a:t>
            </a:r>
          </a:p>
        </p:txBody>
      </p:sp>
      <p:sp>
        <p:nvSpPr>
          <p:cNvPr id="109" name="TextBox 109"/>
          <p:cNvSpPr txBox="1"/>
          <p:nvPr/>
        </p:nvSpPr>
        <p:spPr>
          <a:xfrm>
            <a:off x="2143443" y="5471568"/>
            <a:ext cx="1576816" cy="505548"/>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FPV 1</a:t>
            </a:r>
          </a:p>
          <a:p>
            <a:pPr algn="ctr">
              <a:lnSpc>
                <a:spcPts val="2099"/>
              </a:lnSpc>
            </a:pPr>
            <a:r>
              <a:rPr lang="en-US" sz="1566">
                <a:solidFill>
                  <a:srgbClr val="FFFFFF"/>
                </a:solidFill>
                <a:latin typeface="Barlow Medium"/>
              </a:rPr>
              <a:t>(1 wk)</a:t>
            </a:r>
          </a:p>
        </p:txBody>
      </p:sp>
      <p:sp>
        <p:nvSpPr>
          <p:cNvPr id="110" name="TextBox 110"/>
          <p:cNvSpPr txBox="1"/>
          <p:nvPr/>
        </p:nvSpPr>
        <p:spPr>
          <a:xfrm>
            <a:off x="2142805" y="1917681"/>
            <a:ext cx="1576816" cy="505548"/>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ELECTIVES</a:t>
            </a:r>
          </a:p>
          <a:p>
            <a:pPr algn="ctr">
              <a:lnSpc>
                <a:spcPts val="2099"/>
              </a:lnSpc>
            </a:pPr>
            <a:r>
              <a:rPr lang="en-US" sz="1566">
                <a:solidFill>
                  <a:srgbClr val="FFFFFF"/>
                </a:solidFill>
                <a:latin typeface="Barlow Medium"/>
              </a:rPr>
              <a:t>3 WEEKS</a:t>
            </a:r>
          </a:p>
        </p:txBody>
      </p:sp>
      <p:sp>
        <p:nvSpPr>
          <p:cNvPr id="111" name="TextBox 111"/>
          <p:cNvSpPr txBox="1"/>
          <p:nvPr/>
        </p:nvSpPr>
        <p:spPr>
          <a:xfrm>
            <a:off x="3996484" y="1917681"/>
            <a:ext cx="1576816" cy="505548"/>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ELECTIVES</a:t>
            </a:r>
          </a:p>
          <a:p>
            <a:pPr algn="ctr">
              <a:lnSpc>
                <a:spcPts val="2099"/>
              </a:lnSpc>
            </a:pPr>
            <a:r>
              <a:rPr lang="en-US" sz="1566">
                <a:solidFill>
                  <a:srgbClr val="FFFFFF"/>
                </a:solidFill>
                <a:latin typeface="Barlow Medium"/>
              </a:rPr>
              <a:t>3 WEEKS</a:t>
            </a:r>
          </a:p>
        </p:txBody>
      </p:sp>
      <p:sp>
        <p:nvSpPr>
          <p:cNvPr id="112" name="TextBox 112"/>
          <p:cNvSpPr txBox="1"/>
          <p:nvPr/>
        </p:nvSpPr>
        <p:spPr>
          <a:xfrm>
            <a:off x="5849526" y="1917681"/>
            <a:ext cx="1576816" cy="505548"/>
          </a:xfrm>
          <a:prstGeom prst="rect">
            <a:avLst/>
          </a:prstGeom>
        </p:spPr>
        <p:txBody>
          <a:bodyPr lIns="0" tIns="0" rIns="0" bIns="0" rtlCol="0" anchor="t">
            <a:spAutoFit/>
          </a:bodyPr>
          <a:lstStyle/>
          <a:p>
            <a:pPr algn="ctr">
              <a:lnSpc>
                <a:spcPts val="2099"/>
              </a:lnSpc>
            </a:pPr>
            <a:r>
              <a:rPr lang="en-US" sz="1566">
                <a:solidFill>
                  <a:srgbClr val="FFFFFF"/>
                </a:solidFill>
                <a:latin typeface="Barlow Medium"/>
              </a:rPr>
              <a:t>ELECTIVES</a:t>
            </a:r>
          </a:p>
          <a:p>
            <a:pPr algn="ctr">
              <a:lnSpc>
                <a:spcPts val="2099"/>
              </a:lnSpc>
            </a:pPr>
            <a:r>
              <a:rPr lang="en-US" sz="1566">
                <a:solidFill>
                  <a:srgbClr val="FFFFFF"/>
                </a:solidFill>
                <a:latin typeface="Barlow Medium"/>
              </a:rPr>
              <a:t>3 WEEKS</a:t>
            </a:r>
          </a:p>
        </p:txBody>
      </p:sp>
      <p:sp>
        <p:nvSpPr>
          <p:cNvPr id="113" name="TextBox 113"/>
          <p:cNvSpPr txBox="1"/>
          <p:nvPr/>
        </p:nvSpPr>
        <p:spPr>
          <a:xfrm>
            <a:off x="7727671" y="2496839"/>
            <a:ext cx="1932471" cy="292320"/>
          </a:xfrm>
          <a:prstGeom prst="rect">
            <a:avLst/>
          </a:prstGeom>
        </p:spPr>
        <p:txBody>
          <a:bodyPr lIns="0" tIns="0" rIns="0" bIns="0" rtlCol="0" anchor="t">
            <a:spAutoFit/>
          </a:bodyPr>
          <a:lstStyle/>
          <a:p>
            <a:pPr algn="ctr">
              <a:lnSpc>
                <a:spcPts val="2428"/>
              </a:lnSpc>
            </a:pPr>
            <a:r>
              <a:rPr lang="en-US" sz="1566">
                <a:solidFill>
                  <a:srgbClr val="FFFFFF"/>
                </a:solidFill>
                <a:latin typeface="Barlow Medium"/>
              </a:rPr>
              <a:t>NAVIGATION</a:t>
            </a:r>
          </a:p>
        </p:txBody>
      </p:sp>
      <p:sp>
        <p:nvSpPr>
          <p:cNvPr id="114" name="TextBox 114"/>
          <p:cNvSpPr txBox="1"/>
          <p:nvPr/>
        </p:nvSpPr>
        <p:spPr>
          <a:xfrm>
            <a:off x="7727671" y="3089819"/>
            <a:ext cx="1932471" cy="270972"/>
          </a:xfrm>
          <a:prstGeom prst="rect">
            <a:avLst/>
          </a:prstGeom>
        </p:spPr>
        <p:txBody>
          <a:bodyPr lIns="0" tIns="0" rIns="0" bIns="0" rtlCol="0" anchor="t">
            <a:spAutoFit/>
          </a:bodyPr>
          <a:lstStyle/>
          <a:p>
            <a:pPr algn="ctr">
              <a:lnSpc>
                <a:spcPts val="2428"/>
              </a:lnSpc>
            </a:pPr>
            <a:r>
              <a:rPr lang="en-US" sz="1566" dirty="0">
                <a:solidFill>
                  <a:srgbClr val="FFFFFF"/>
                </a:solidFill>
                <a:latin typeface="Barlow Medium"/>
              </a:rPr>
              <a:t>CARTOGRAPHY</a:t>
            </a:r>
          </a:p>
        </p:txBody>
      </p:sp>
      <p:sp>
        <p:nvSpPr>
          <p:cNvPr id="115" name="TextBox 115"/>
          <p:cNvSpPr txBox="1"/>
          <p:nvPr/>
        </p:nvSpPr>
        <p:spPr>
          <a:xfrm>
            <a:off x="7727671" y="3683972"/>
            <a:ext cx="1932471" cy="270972"/>
          </a:xfrm>
          <a:prstGeom prst="rect">
            <a:avLst/>
          </a:prstGeom>
        </p:spPr>
        <p:txBody>
          <a:bodyPr lIns="0" tIns="0" rIns="0" bIns="0" rtlCol="0" anchor="t">
            <a:spAutoFit/>
          </a:bodyPr>
          <a:lstStyle/>
          <a:p>
            <a:pPr algn="ctr">
              <a:lnSpc>
                <a:spcPts val="2428"/>
              </a:lnSpc>
            </a:pPr>
            <a:r>
              <a:rPr lang="en-US" sz="1566" dirty="0">
                <a:solidFill>
                  <a:srgbClr val="FFFFFF"/>
                </a:solidFill>
                <a:latin typeface="Barlow Medium"/>
              </a:rPr>
              <a:t>SENSORS</a:t>
            </a:r>
          </a:p>
        </p:txBody>
      </p:sp>
      <p:sp>
        <p:nvSpPr>
          <p:cNvPr id="116" name="TextBox 116"/>
          <p:cNvSpPr txBox="1"/>
          <p:nvPr/>
        </p:nvSpPr>
        <p:spPr>
          <a:xfrm>
            <a:off x="9783966" y="1901512"/>
            <a:ext cx="1932471" cy="292320"/>
          </a:xfrm>
          <a:prstGeom prst="rect">
            <a:avLst/>
          </a:prstGeom>
        </p:spPr>
        <p:txBody>
          <a:bodyPr lIns="0" tIns="0" rIns="0" bIns="0" rtlCol="0" anchor="t">
            <a:spAutoFit/>
          </a:bodyPr>
          <a:lstStyle/>
          <a:p>
            <a:pPr algn="ctr">
              <a:lnSpc>
                <a:spcPts val="2428"/>
              </a:lnSpc>
            </a:pPr>
            <a:r>
              <a:rPr lang="en-US" sz="1566" dirty="0">
                <a:solidFill>
                  <a:srgbClr val="FFFFFF"/>
                </a:solidFill>
                <a:latin typeface="Barlow Medium"/>
              </a:rPr>
              <a:t>SENSOR FAM</a:t>
            </a:r>
          </a:p>
        </p:txBody>
      </p:sp>
      <p:sp>
        <p:nvSpPr>
          <p:cNvPr id="117" name="TextBox 117"/>
          <p:cNvSpPr txBox="1"/>
          <p:nvPr/>
        </p:nvSpPr>
        <p:spPr>
          <a:xfrm>
            <a:off x="9783966" y="2496839"/>
            <a:ext cx="1932471" cy="292320"/>
          </a:xfrm>
          <a:prstGeom prst="rect">
            <a:avLst/>
          </a:prstGeom>
        </p:spPr>
        <p:txBody>
          <a:bodyPr lIns="0" tIns="0" rIns="0" bIns="0" rtlCol="0" anchor="t">
            <a:spAutoFit/>
          </a:bodyPr>
          <a:lstStyle/>
          <a:p>
            <a:pPr algn="ctr">
              <a:lnSpc>
                <a:spcPts val="2428"/>
              </a:lnSpc>
            </a:pPr>
            <a:r>
              <a:rPr lang="en-US" sz="1566">
                <a:solidFill>
                  <a:srgbClr val="FFFFFF"/>
                </a:solidFill>
                <a:latin typeface="Barlow Medium"/>
              </a:rPr>
              <a:t>ADV CUAS</a:t>
            </a:r>
          </a:p>
        </p:txBody>
      </p:sp>
      <p:sp>
        <p:nvSpPr>
          <p:cNvPr id="118" name="TextBox 118"/>
          <p:cNvSpPr txBox="1"/>
          <p:nvPr/>
        </p:nvSpPr>
        <p:spPr>
          <a:xfrm>
            <a:off x="9783966" y="3089819"/>
            <a:ext cx="1932471" cy="292320"/>
          </a:xfrm>
          <a:prstGeom prst="rect">
            <a:avLst/>
          </a:prstGeom>
        </p:spPr>
        <p:txBody>
          <a:bodyPr lIns="0" tIns="0" rIns="0" bIns="0" rtlCol="0" anchor="t">
            <a:spAutoFit/>
          </a:bodyPr>
          <a:lstStyle/>
          <a:p>
            <a:pPr algn="ctr">
              <a:lnSpc>
                <a:spcPts val="2428"/>
              </a:lnSpc>
            </a:pPr>
            <a:r>
              <a:rPr lang="en-US" sz="1566" dirty="0">
                <a:solidFill>
                  <a:srgbClr val="FFFFFF"/>
                </a:solidFill>
                <a:latin typeface="Barlow Medium"/>
              </a:rPr>
              <a:t>FOREIGN UAS</a:t>
            </a:r>
          </a:p>
        </p:txBody>
      </p:sp>
      <p:sp>
        <p:nvSpPr>
          <p:cNvPr id="119" name="TextBox 119"/>
          <p:cNvSpPr txBox="1"/>
          <p:nvPr/>
        </p:nvSpPr>
        <p:spPr>
          <a:xfrm>
            <a:off x="9783966" y="3683972"/>
            <a:ext cx="1932471" cy="270972"/>
          </a:xfrm>
          <a:prstGeom prst="rect">
            <a:avLst/>
          </a:prstGeom>
        </p:spPr>
        <p:txBody>
          <a:bodyPr lIns="0" tIns="0" rIns="0" bIns="0" rtlCol="0" anchor="t">
            <a:spAutoFit/>
          </a:bodyPr>
          <a:lstStyle/>
          <a:p>
            <a:pPr algn="ctr">
              <a:lnSpc>
                <a:spcPts val="2428"/>
              </a:lnSpc>
            </a:pPr>
            <a:r>
              <a:rPr lang="en-US" sz="1566" dirty="0">
                <a:solidFill>
                  <a:srgbClr val="FFFFFF"/>
                </a:solidFill>
                <a:latin typeface="Barlow Medium"/>
              </a:rPr>
              <a:t>PHOTOGRAPHY</a:t>
            </a:r>
          </a:p>
        </p:txBody>
      </p:sp>
      <p:sp>
        <p:nvSpPr>
          <p:cNvPr id="120" name="TextBox 120"/>
          <p:cNvSpPr txBox="1"/>
          <p:nvPr/>
        </p:nvSpPr>
        <p:spPr>
          <a:xfrm>
            <a:off x="9783966" y="4278125"/>
            <a:ext cx="1932471" cy="270972"/>
          </a:xfrm>
          <a:prstGeom prst="rect">
            <a:avLst/>
          </a:prstGeom>
        </p:spPr>
        <p:txBody>
          <a:bodyPr lIns="0" tIns="0" rIns="0" bIns="0" rtlCol="0" anchor="t">
            <a:spAutoFit/>
          </a:bodyPr>
          <a:lstStyle/>
          <a:p>
            <a:pPr algn="ctr">
              <a:lnSpc>
                <a:spcPts val="2428"/>
              </a:lnSpc>
            </a:pPr>
            <a:r>
              <a:rPr lang="en-US" sz="1566" dirty="0">
                <a:solidFill>
                  <a:srgbClr val="FFFFFF"/>
                </a:solidFill>
                <a:latin typeface="Barlow Medium"/>
              </a:rPr>
              <a:t>OIL&amp;GAS</a:t>
            </a:r>
          </a:p>
        </p:txBody>
      </p:sp>
      <p:sp>
        <p:nvSpPr>
          <p:cNvPr id="121" name="TextBox 121"/>
          <p:cNvSpPr txBox="1"/>
          <p:nvPr/>
        </p:nvSpPr>
        <p:spPr>
          <a:xfrm>
            <a:off x="2790645" y="1435100"/>
            <a:ext cx="928976" cy="306925"/>
          </a:xfrm>
          <a:prstGeom prst="rect">
            <a:avLst/>
          </a:prstGeom>
        </p:spPr>
        <p:txBody>
          <a:bodyPr lIns="0" tIns="0" rIns="0" bIns="0" rtlCol="0" anchor="t">
            <a:spAutoFit/>
          </a:bodyPr>
          <a:lstStyle/>
          <a:p>
            <a:pPr algn="r">
              <a:lnSpc>
                <a:spcPts val="2583"/>
              </a:lnSpc>
            </a:pPr>
            <a:r>
              <a:rPr lang="en-US" sz="1666">
                <a:solidFill>
                  <a:srgbClr val="A6A6A6"/>
                </a:solidFill>
                <a:latin typeface="Barlow Bold"/>
              </a:rPr>
              <a:t>FPV</a:t>
            </a:r>
          </a:p>
        </p:txBody>
      </p:sp>
      <p:sp>
        <p:nvSpPr>
          <p:cNvPr id="122" name="TextBox 122"/>
          <p:cNvSpPr txBox="1"/>
          <p:nvPr/>
        </p:nvSpPr>
        <p:spPr>
          <a:xfrm>
            <a:off x="4644325" y="1435100"/>
            <a:ext cx="928976" cy="306925"/>
          </a:xfrm>
          <a:prstGeom prst="rect">
            <a:avLst/>
          </a:prstGeom>
        </p:spPr>
        <p:txBody>
          <a:bodyPr lIns="0" tIns="0" rIns="0" bIns="0" rtlCol="0" anchor="t">
            <a:spAutoFit/>
          </a:bodyPr>
          <a:lstStyle/>
          <a:p>
            <a:pPr algn="r">
              <a:lnSpc>
                <a:spcPts val="2583"/>
              </a:lnSpc>
            </a:pPr>
            <a:r>
              <a:rPr lang="en-US" sz="1666">
                <a:solidFill>
                  <a:srgbClr val="C7CED2"/>
                </a:solidFill>
                <a:latin typeface="Barlow Bold"/>
              </a:rPr>
              <a:t>ROTOR</a:t>
            </a:r>
          </a:p>
        </p:txBody>
      </p:sp>
      <p:sp>
        <p:nvSpPr>
          <p:cNvPr id="123" name="TextBox 123"/>
          <p:cNvSpPr txBox="1"/>
          <p:nvPr/>
        </p:nvSpPr>
        <p:spPr>
          <a:xfrm>
            <a:off x="6497366" y="1435100"/>
            <a:ext cx="928976" cy="306925"/>
          </a:xfrm>
          <a:prstGeom prst="rect">
            <a:avLst/>
          </a:prstGeom>
        </p:spPr>
        <p:txBody>
          <a:bodyPr lIns="0" tIns="0" rIns="0" bIns="0" rtlCol="0" anchor="t">
            <a:spAutoFit/>
          </a:bodyPr>
          <a:lstStyle/>
          <a:p>
            <a:pPr algn="r">
              <a:lnSpc>
                <a:spcPts val="2583"/>
              </a:lnSpc>
            </a:pPr>
            <a:r>
              <a:rPr lang="en-US" sz="1666">
                <a:solidFill>
                  <a:srgbClr val="FFFFFF"/>
                </a:solidFill>
                <a:latin typeface="Barlow Bold"/>
              </a:rPr>
              <a:t>WING</a:t>
            </a:r>
          </a:p>
        </p:txBody>
      </p:sp>
      <p:sp>
        <p:nvSpPr>
          <p:cNvPr id="124" name="TextBox 124"/>
          <p:cNvSpPr txBox="1"/>
          <p:nvPr/>
        </p:nvSpPr>
        <p:spPr>
          <a:xfrm>
            <a:off x="7684791" y="4103536"/>
            <a:ext cx="928976" cy="306925"/>
          </a:xfrm>
          <a:prstGeom prst="rect">
            <a:avLst/>
          </a:prstGeom>
        </p:spPr>
        <p:txBody>
          <a:bodyPr lIns="0" tIns="0" rIns="0" bIns="0" rtlCol="0" anchor="t">
            <a:spAutoFit/>
          </a:bodyPr>
          <a:lstStyle/>
          <a:p>
            <a:pPr algn="just">
              <a:lnSpc>
                <a:spcPts val="2583"/>
              </a:lnSpc>
            </a:pPr>
            <a:r>
              <a:rPr lang="en-US" sz="1666" dirty="0">
                <a:solidFill>
                  <a:srgbClr val="FFFFFF"/>
                </a:solidFill>
                <a:latin typeface="Barlow Bold"/>
              </a:rPr>
              <a:t>EXAM</a:t>
            </a:r>
          </a:p>
        </p:txBody>
      </p:sp>
      <p:sp>
        <p:nvSpPr>
          <p:cNvPr id="125" name="AutoShape 125"/>
          <p:cNvSpPr/>
          <p:nvPr/>
        </p:nvSpPr>
        <p:spPr>
          <a:xfrm>
            <a:off x="2620572" y="2855864"/>
            <a:ext cx="4328640" cy="0"/>
          </a:xfrm>
          <a:prstGeom prst="line">
            <a:avLst/>
          </a:prstGeom>
          <a:ln w="28575" cap="flat">
            <a:solidFill>
              <a:srgbClr val="000000"/>
            </a:solidFill>
            <a:prstDash val="solid"/>
            <a:headEnd type="triangle" w="lg" len="med"/>
            <a:tailEnd type="triangle" w="lg" len="med"/>
          </a:ln>
        </p:spPr>
        <p:txBody>
          <a:bodyPr/>
          <a:lstStyle/>
          <a:p>
            <a:endParaRPr lang="en-US"/>
          </a:p>
        </p:txBody>
      </p:sp>
      <p:sp>
        <p:nvSpPr>
          <p:cNvPr id="14" name="Freeform 75">
            <a:extLst>
              <a:ext uri="{FF2B5EF4-FFF2-40B4-BE49-F238E27FC236}">
                <a16:creationId xmlns:a16="http://schemas.microsoft.com/office/drawing/2014/main" id="{957A6988-6C27-384A-CC89-CAD1163DE901}"/>
              </a:ext>
            </a:extLst>
          </p:cNvPr>
          <p:cNvSpPr/>
          <p:nvPr/>
        </p:nvSpPr>
        <p:spPr>
          <a:xfrm>
            <a:off x="9782766" y="4796436"/>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17" name="TextBox 76">
            <a:extLst>
              <a:ext uri="{FF2B5EF4-FFF2-40B4-BE49-F238E27FC236}">
                <a16:creationId xmlns:a16="http://schemas.microsoft.com/office/drawing/2014/main" id="{A89E8E1A-0304-2C29-1B9B-991F034E4283}"/>
              </a:ext>
            </a:extLst>
          </p:cNvPr>
          <p:cNvSpPr txBox="1"/>
          <p:nvPr/>
        </p:nvSpPr>
        <p:spPr>
          <a:xfrm>
            <a:off x="9782766" y="4699995"/>
            <a:ext cx="1932471" cy="565596"/>
          </a:xfrm>
          <a:prstGeom prst="rect">
            <a:avLst/>
          </a:prstGeom>
        </p:spPr>
        <p:txBody>
          <a:bodyPr lIns="50800" tIns="50800" rIns="50800" bIns="50800" rtlCol="0" anchor="ctr"/>
          <a:lstStyle/>
          <a:p>
            <a:pPr algn="ctr">
              <a:lnSpc>
                <a:spcPts val="2308"/>
              </a:lnSpc>
            </a:pPr>
            <a:endParaRPr/>
          </a:p>
        </p:txBody>
      </p:sp>
      <p:sp>
        <p:nvSpPr>
          <p:cNvPr id="20" name="Freeform 81">
            <a:extLst>
              <a:ext uri="{FF2B5EF4-FFF2-40B4-BE49-F238E27FC236}">
                <a16:creationId xmlns:a16="http://schemas.microsoft.com/office/drawing/2014/main" id="{DEA5FC40-A8B8-829B-76A8-111A07896460}"/>
              </a:ext>
            </a:extLst>
          </p:cNvPr>
          <p:cNvSpPr/>
          <p:nvPr/>
        </p:nvSpPr>
        <p:spPr>
          <a:xfrm>
            <a:off x="9782766" y="5391763"/>
            <a:ext cx="1932471" cy="469155"/>
          </a:xfrm>
          <a:custGeom>
            <a:avLst/>
            <a:gdLst/>
            <a:ahLst/>
            <a:cxnLst/>
            <a:rect l="l" t="t" r="r" b="b"/>
            <a:pathLst>
              <a:path w="763445" h="185345">
                <a:moveTo>
                  <a:pt x="0" y="0"/>
                </a:moveTo>
                <a:lnTo>
                  <a:pt x="763445" y="0"/>
                </a:lnTo>
                <a:lnTo>
                  <a:pt x="763445" y="185345"/>
                </a:lnTo>
                <a:lnTo>
                  <a:pt x="0" y="185345"/>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23" name="TextBox 82">
            <a:extLst>
              <a:ext uri="{FF2B5EF4-FFF2-40B4-BE49-F238E27FC236}">
                <a16:creationId xmlns:a16="http://schemas.microsoft.com/office/drawing/2014/main" id="{55F12EA3-08EF-E2B6-BE2E-BF994CA585E1}"/>
              </a:ext>
            </a:extLst>
          </p:cNvPr>
          <p:cNvSpPr txBox="1"/>
          <p:nvPr/>
        </p:nvSpPr>
        <p:spPr>
          <a:xfrm>
            <a:off x="9782766" y="5295322"/>
            <a:ext cx="1932471" cy="565596"/>
          </a:xfrm>
          <a:prstGeom prst="rect">
            <a:avLst/>
          </a:prstGeom>
        </p:spPr>
        <p:txBody>
          <a:bodyPr lIns="50800" tIns="50800" rIns="50800" bIns="50800" rtlCol="0" anchor="ctr"/>
          <a:lstStyle/>
          <a:p>
            <a:pPr algn="ctr">
              <a:lnSpc>
                <a:spcPts val="2308"/>
              </a:lnSpc>
            </a:pPr>
            <a:endParaRPr/>
          </a:p>
        </p:txBody>
      </p:sp>
      <p:sp>
        <p:nvSpPr>
          <p:cNvPr id="26" name="TextBox 116">
            <a:extLst>
              <a:ext uri="{FF2B5EF4-FFF2-40B4-BE49-F238E27FC236}">
                <a16:creationId xmlns:a16="http://schemas.microsoft.com/office/drawing/2014/main" id="{474FC5A6-C7AA-F8CD-2EDA-2DABE3E5AD4E}"/>
              </a:ext>
            </a:extLst>
          </p:cNvPr>
          <p:cNvSpPr txBox="1"/>
          <p:nvPr/>
        </p:nvSpPr>
        <p:spPr>
          <a:xfrm>
            <a:off x="9782766" y="4856278"/>
            <a:ext cx="1932471" cy="266740"/>
          </a:xfrm>
          <a:prstGeom prst="rect">
            <a:avLst/>
          </a:prstGeom>
        </p:spPr>
        <p:txBody>
          <a:bodyPr lIns="0" tIns="0" rIns="0" bIns="0" rtlCol="0" anchor="t">
            <a:spAutoFit/>
          </a:bodyPr>
          <a:lstStyle/>
          <a:p>
            <a:pPr algn="ctr">
              <a:lnSpc>
                <a:spcPts val="2428"/>
              </a:lnSpc>
            </a:pPr>
            <a:r>
              <a:rPr lang="en-US" sz="1400" dirty="0">
                <a:solidFill>
                  <a:srgbClr val="FFFFFF"/>
                </a:solidFill>
                <a:latin typeface="Barlow Medium"/>
              </a:rPr>
              <a:t>CINEMAPHOTOGRAPHY</a:t>
            </a:r>
          </a:p>
        </p:txBody>
      </p:sp>
      <p:sp>
        <p:nvSpPr>
          <p:cNvPr id="29" name="TextBox 117">
            <a:extLst>
              <a:ext uri="{FF2B5EF4-FFF2-40B4-BE49-F238E27FC236}">
                <a16:creationId xmlns:a16="http://schemas.microsoft.com/office/drawing/2014/main" id="{2986657C-03A3-9BEF-408F-FD87ACD49791}"/>
              </a:ext>
            </a:extLst>
          </p:cNvPr>
          <p:cNvSpPr txBox="1"/>
          <p:nvPr/>
        </p:nvSpPr>
        <p:spPr>
          <a:xfrm>
            <a:off x="9782766" y="5451605"/>
            <a:ext cx="1932471" cy="270972"/>
          </a:xfrm>
          <a:prstGeom prst="rect">
            <a:avLst/>
          </a:prstGeom>
        </p:spPr>
        <p:txBody>
          <a:bodyPr lIns="0" tIns="0" rIns="0" bIns="0" rtlCol="0" anchor="t">
            <a:spAutoFit/>
          </a:bodyPr>
          <a:lstStyle/>
          <a:p>
            <a:pPr algn="ctr">
              <a:lnSpc>
                <a:spcPts val="2428"/>
              </a:lnSpc>
            </a:pPr>
            <a:r>
              <a:rPr lang="en-US" sz="1566" dirty="0">
                <a:solidFill>
                  <a:srgbClr val="FFFFFF"/>
                </a:solidFill>
                <a:latin typeface="Barlow Medium"/>
              </a:rPr>
              <a:t>MAPPING</a:t>
            </a:r>
          </a:p>
        </p:txBody>
      </p:sp>
      <p:pic>
        <p:nvPicPr>
          <p:cNvPr id="32" name="Picture 31" descr="A logo with a skull and a black hoodie&#10;&#10;Description automatically generated">
            <a:extLst>
              <a:ext uri="{FF2B5EF4-FFF2-40B4-BE49-F238E27FC236}">
                <a16:creationId xmlns:a16="http://schemas.microsoft.com/office/drawing/2014/main" id="{8C09701B-1D05-8277-2DAA-D27372598DD7}"/>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0303131" y="-262849"/>
            <a:ext cx="2038407" cy="20384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p:cNvSpPr/>
          <p:nvPr/>
        </p:nvSpPr>
        <p:spPr>
          <a:xfrm>
            <a:off x="0" y="-6918"/>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6677625" y="-6918"/>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11239674" y="6467371"/>
            <a:ext cx="397409" cy="250801"/>
          </a:xfrm>
          <a:prstGeom prst="rect">
            <a:avLst/>
          </a:prstGeom>
        </p:spPr>
        <p:txBody>
          <a:bodyPr lIns="0" tIns="0" rIns="0" bIns="0" rtlCol="0" anchor="t">
            <a:spAutoFit/>
          </a:bodyPr>
          <a:lstStyle/>
          <a:p>
            <a:pPr algn="l">
              <a:lnSpc>
                <a:spcPts val="1919"/>
              </a:lnSpc>
            </a:pPr>
            <a:r>
              <a:rPr lang="en-US" sz="1599">
                <a:solidFill>
                  <a:srgbClr val="FFFFFF"/>
                </a:solidFill>
                <a:latin typeface="Barlow"/>
              </a:rPr>
              <a:t>14</a:t>
            </a:r>
          </a:p>
        </p:txBody>
      </p:sp>
      <p:graphicFrame>
        <p:nvGraphicFramePr>
          <p:cNvPr id="14" name="Table 13">
            <a:extLst>
              <a:ext uri="{FF2B5EF4-FFF2-40B4-BE49-F238E27FC236}">
                <a16:creationId xmlns:a16="http://schemas.microsoft.com/office/drawing/2014/main" id="{E85BB4E5-934B-49BA-880C-2249F763C9D7}"/>
              </a:ext>
            </a:extLst>
          </p:cNvPr>
          <p:cNvGraphicFramePr>
            <a:graphicFrameLocks noGrp="1"/>
          </p:cNvGraphicFramePr>
          <p:nvPr/>
        </p:nvGraphicFramePr>
        <p:xfrm>
          <a:off x="457200" y="838200"/>
          <a:ext cx="11201398" cy="5544580"/>
        </p:xfrm>
        <a:graphic>
          <a:graphicData uri="http://schemas.openxmlformats.org/drawingml/2006/table">
            <a:tbl>
              <a:tblPr firstRow="1" bandRow="1">
                <a:tableStyleId>{5C22544A-7EE6-4342-B048-85BDC9FD1C3A}</a:tableStyleId>
              </a:tblPr>
              <a:tblGrid>
                <a:gridCol w="622299">
                  <a:extLst>
                    <a:ext uri="{9D8B030D-6E8A-4147-A177-3AD203B41FA5}">
                      <a16:colId xmlns:a16="http://schemas.microsoft.com/office/drawing/2014/main" val="1303397646"/>
                    </a:ext>
                  </a:extLst>
                </a:gridCol>
                <a:gridCol w="1100993">
                  <a:extLst>
                    <a:ext uri="{9D8B030D-6E8A-4147-A177-3AD203B41FA5}">
                      <a16:colId xmlns:a16="http://schemas.microsoft.com/office/drawing/2014/main" val="212846372"/>
                    </a:ext>
                  </a:extLst>
                </a:gridCol>
                <a:gridCol w="861646">
                  <a:extLst>
                    <a:ext uri="{9D8B030D-6E8A-4147-A177-3AD203B41FA5}">
                      <a16:colId xmlns:a16="http://schemas.microsoft.com/office/drawing/2014/main" val="4189362765"/>
                    </a:ext>
                  </a:extLst>
                </a:gridCol>
                <a:gridCol w="861646">
                  <a:extLst>
                    <a:ext uri="{9D8B030D-6E8A-4147-A177-3AD203B41FA5}">
                      <a16:colId xmlns:a16="http://schemas.microsoft.com/office/drawing/2014/main" val="1005559072"/>
                    </a:ext>
                  </a:extLst>
                </a:gridCol>
                <a:gridCol w="861646">
                  <a:extLst>
                    <a:ext uri="{9D8B030D-6E8A-4147-A177-3AD203B41FA5}">
                      <a16:colId xmlns:a16="http://schemas.microsoft.com/office/drawing/2014/main" val="995023289"/>
                    </a:ext>
                  </a:extLst>
                </a:gridCol>
                <a:gridCol w="861646">
                  <a:extLst>
                    <a:ext uri="{9D8B030D-6E8A-4147-A177-3AD203B41FA5}">
                      <a16:colId xmlns:a16="http://schemas.microsoft.com/office/drawing/2014/main" val="761675303"/>
                    </a:ext>
                  </a:extLst>
                </a:gridCol>
                <a:gridCol w="861646">
                  <a:extLst>
                    <a:ext uri="{9D8B030D-6E8A-4147-A177-3AD203B41FA5}">
                      <a16:colId xmlns:a16="http://schemas.microsoft.com/office/drawing/2014/main" val="4209843133"/>
                    </a:ext>
                  </a:extLst>
                </a:gridCol>
                <a:gridCol w="861646">
                  <a:extLst>
                    <a:ext uri="{9D8B030D-6E8A-4147-A177-3AD203B41FA5}">
                      <a16:colId xmlns:a16="http://schemas.microsoft.com/office/drawing/2014/main" val="2678732557"/>
                    </a:ext>
                  </a:extLst>
                </a:gridCol>
                <a:gridCol w="861646">
                  <a:extLst>
                    <a:ext uri="{9D8B030D-6E8A-4147-A177-3AD203B41FA5}">
                      <a16:colId xmlns:a16="http://schemas.microsoft.com/office/drawing/2014/main" val="1319968589"/>
                    </a:ext>
                  </a:extLst>
                </a:gridCol>
                <a:gridCol w="861646">
                  <a:extLst>
                    <a:ext uri="{9D8B030D-6E8A-4147-A177-3AD203B41FA5}">
                      <a16:colId xmlns:a16="http://schemas.microsoft.com/office/drawing/2014/main" val="1470122100"/>
                    </a:ext>
                  </a:extLst>
                </a:gridCol>
                <a:gridCol w="861646">
                  <a:extLst>
                    <a:ext uri="{9D8B030D-6E8A-4147-A177-3AD203B41FA5}">
                      <a16:colId xmlns:a16="http://schemas.microsoft.com/office/drawing/2014/main" val="1414944469"/>
                    </a:ext>
                  </a:extLst>
                </a:gridCol>
                <a:gridCol w="861646">
                  <a:extLst>
                    <a:ext uri="{9D8B030D-6E8A-4147-A177-3AD203B41FA5}">
                      <a16:colId xmlns:a16="http://schemas.microsoft.com/office/drawing/2014/main" val="322007243"/>
                    </a:ext>
                  </a:extLst>
                </a:gridCol>
                <a:gridCol w="861646">
                  <a:extLst>
                    <a:ext uri="{9D8B030D-6E8A-4147-A177-3AD203B41FA5}">
                      <a16:colId xmlns:a16="http://schemas.microsoft.com/office/drawing/2014/main" val="487075446"/>
                    </a:ext>
                  </a:extLst>
                </a:gridCol>
              </a:tblGrid>
              <a:tr h="145910">
                <a:tc>
                  <a:txBody>
                    <a:bodyPr/>
                    <a:lstStyle/>
                    <a:p>
                      <a:pPr algn="ctr"/>
                      <a:r>
                        <a:rPr lang="en-US" sz="500" b="1" dirty="0">
                          <a:solidFill>
                            <a:schemeClr val="bg1"/>
                          </a:solidFill>
                          <a:latin typeface="Montserrat" pitchFamily="2" charset="77"/>
                        </a:rPr>
                        <a:t>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58317217"/>
                  </a:ext>
                </a:extLst>
              </a:tr>
              <a:tr h="145910">
                <a:tc>
                  <a:txBody>
                    <a:bodyPr/>
                    <a:lstStyle/>
                    <a:p>
                      <a:pPr algn="ctr"/>
                      <a:r>
                        <a:rPr lang="en-US" sz="500" b="1" dirty="0">
                          <a:solidFill>
                            <a:schemeClr val="bg1"/>
                          </a:solidFill>
                          <a:latin typeface="Montserrat" pitchFamily="2" charset="77"/>
                        </a:rPr>
                        <a:t>3</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73636774"/>
                  </a:ext>
                </a:extLst>
              </a:tr>
              <a:tr h="145910">
                <a:tc>
                  <a:txBody>
                    <a:bodyPr/>
                    <a:lstStyle/>
                    <a:p>
                      <a:pPr algn="ctr"/>
                      <a:r>
                        <a:rPr lang="en-US" sz="500" b="1" dirty="0">
                          <a:solidFill>
                            <a:schemeClr val="bg1"/>
                          </a:solidFill>
                          <a:latin typeface="Montserrat" pitchFamily="2" charset="77"/>
                        </a:rPr>
                        <a:t>4</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60317164"/>
                  </a:ext>
                </a:extLst>
              </a:tr>
              <a:tr h="145910">
                <a:tc>
                  <a:txBody>
                    <a:bodyPr/>
                    <a:lstStyle/>
                    <a:p>
                      <a:pPr algn="ctr"/>
                      <a:r>
                        <a:rPr lang="en-US" sz="500" b="1" dirty="0">
                          <a:solidFill>
                            <a:schemeClr val="bg1"/>
                          </a:solidFill>
                          <a:latin typeface="Montserrat" pitchFamily="2" charset="77"/>
                        </a:rPr>
                        <a:t>5</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16867762"/>
                  </a:ext>
                </a:extLst>
              </a:tr>
              <a:tr h="145910">
                <a:tc>
                  <a:txBody>
                    <a:bodyPr/>
                    <a:lstStyle/>
                    <a:p>
                      <a:pPr algn="ctr"/>
                      <a:r>
                        <a:rPr lang="en-US" sz="500" b="1" dirty="0">
                          <a:solidFill>
                            <a:schemeClr val="bg1"/>
                          </a:solidFill>
                          <a:latin typeface="Montserrat" pitchFamily="2" charset="77"/>
                        </a:rPr>
                        <a:t>6</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40644707"/>
                  </a:ext>
                </a:extLst>
              </a:tr>
              <a:tr h="145910">
                <a:tc>
                  <a:txBody>
                    <a:bodyPr/>
                    <a:lstStyle/>
                    <a:p>
                      <a:pPr algn="ctr"/>
                      <a:r>
                        <a:rPr lang="en-US" sz="500" b="1" dirty="0">
                          <a:solidFill>
                            <a:schemeClr val="bg1"/>
                          </a:solidFill>
                          <a:latin typeface="Montserrat" pitchFamily="2" charset="77"/>
                        </a:rPr>
                        <a:t>7</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RA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66413156"/>
                  </a:ext>
                </a:extLst>
              </a:tr>
              <a:tr h="145910">
                <a:tc>
                  <a:txBody>
                    <a:bodyPr/>
                    <a:lstStyle/>
                    <a:p>
                      <a:pPr algn="ctr"/>
                      <a:r>
                        <a:rPr lang="en-US" sz="500" b="1" dirty="0">
                          <a:solidFill>
                            <a:schemeClr val="bg1"/>
                          </a:solidFill>
                          <a:latin typeface="Montserrat" pitchFamily="2" charset="77"/>
                        </a:rPr>
                        <a:t>8</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RA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1547090"/>
                  </a:ext>
                </a:extLst>
              </a:tr>
              <a:tr h="145910">
                <a:tc>
                  <a:txBody>
                    <a:bodyPr/>
                    <a:lstStyle/>
                    <a:p>
                      <a:pPr algn="ctr"/>
                      <a:r>
                        <a:rPr lang="en-US" sz="500" b="1" dirty="0">
                          <a:solidFill>
                            <a:schemeClr val="bg1"/>
                          </a:solidFill>
                          <a:latin typeface="Montserrat" pitchFamily="2" charset="77"/>
                        </a:rPr>
                        <a:t>9</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61223748"/>
                  </a:ext>
                </a:extLst>
              </a:tr>
              <a:tr h="145910">
                <a:tc>
                  <a:txBody>
                    <a:bodyPr/>
                    <a:lstStyle/>
                    <a:p>
                      <a:pPr algn="ctr"/>
                      <a:r>
                        <a:rPr lang="en-US" sz="500" b="1" dirty="0">
                          <a:solidFill>
                            <a:schemeClr val="bg1"/>
                          </a:solidFill>
                          <a:latin typeface="Montserrat" pitchFamily="2" charset="77"/>
                        </a:rPr>
                        <a:t>10</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E3</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80718835"/>
                  </a:ext>
                </a:extLst>
              </a:tr>
              <a:tr h="145910">
                <a:tc>
                  <a:txBody>
                    <a:bodyPr/>
                    <a:lstStyle/>
                    <a:p>
                      <a:pPr algn="ctr"/>
                      <a:r>
                        <a:rPr lang="en-US" sz="500" b="1" dirty="0">
                          <a:solidFill>
                            <a:schemeClr val="bg1"/>
                          </a:solidFill>
                          <a:latin typeface="Montserrat" pitchFamily="2" charset="77"/>
                        </a:rPr>
                        <a:t>11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E4</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F5</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E6</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45765119"/>
                  </a:ext>
                </a:extLst>
              </a:tr>
              <a:tr h="145910">
                <a:tc>
                  <a:txBody>
                    <a:bodyPr/>
                    <a:lstStyle/>
                    <a:p>
                      <a:pPr algn="ctr"/>
                      <a:r>
                        <a:rPr lang="en-US" sz="500" b="1" dirty="0">
                          <a:solidFill>
                            <a:schemeClr val="bg1"/>
                          </a:solidFill>
                          <a:latin typeface="Montserrat" pitchFamily="2" charset="77"/>
                        </a:rPr>
                        <a:t>12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E7</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E8</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E9</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18990694"/>
                  </a:ext>
                </a:extLst>
              </a:tr>
              <a:tr h="145910">
                <a:tc>
                  <a:txBody>
                    <a:bodyPr/>
                    <a:lstStyle/>
                    <a:p>
                      <a:pPr algn="ctr"/>
                      <a:r>
                        <a:rPr lang="en-US" sz="500" b="1" dirty="0">
                          <a:solidFill>
                            <a:schemeClr val="bg1"/>
                          </a:solidFill>
                          <a:latin typeface="Montserrat" pitchFamily="2" charset="77"/>
                        </a:rPr>
                        <a:t>13</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EX1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EX1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EX1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69050719"/>
                  </a:ext>
                </a:extLst>
              </a:tr>
              <a:tr h="145910">
                <a:tc>
                  <a:txBody>
                    <a:bodyPr/>
                    <a:lstStyle/>
                    <a:p>
                      <a:pPr algn="ctr"/>
                      <a:r>
                        <a:rPr lang="en-US" sz="500" b="1" dirty="0">
                          <a:solidFill>
                            <a:schemeClr val="bg1"/>
                          </a:solidFill>
                          <a:latin typeface="Montserrat" pitchFamily="2" charset="77"/>
                        </a:rPr>
                        <a:t>14</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61486223"/>
                  </a:ext>
                </a:extLst>
              </a:tr>
              <a:tr h="145910">
                <a:tc>
                  <a:txBody>
                    <a:bodyPr/>
                    <a:lstStyle/>
                    <a:p>
                      <a:pPr algn="ctr"/>
                      <a:r>
                        <a:rPr lang="en-US" sz="500" b="1" dirty="0">
                          <a:solidFill>
                            <a:schemeClr val="bg1"/>
                          </a:solidFill>
                          <a:latin typeface="Montserrat" pitchFamily="2" charset="77"/>
                        </a:rPr>
                        <a:t>15</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24797313"/>
                  </a:ext>
                </a:extLst>
              </a:tr>
              <a:tr h="145910">
                <a:tc>
                  <a:txBody>
                    <a:bodyPr/>
                    <a:lstStyle/>
                    <a:p>
                      <a:pPr algn="ctr"/>
                      <a:r>
                        <a:rPr lang="en-US" sz="500" b="1" dirty="0">
                          <a:solidFill>
                            <a:schemeClr val="bg1"/>
                          </a:solidFill>
                          <a:latin typeface="Montserrat" pitchFamily="2" charset="77"/>
                        </a:rPr>
                        <a:t>16</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RA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693883"/>
                  </a:ext>
                </a:extLst>
              </a:tr>
              <a:tr h="145910">
                <a:tc>
                  <a:txBody>
                    <a:bodyPr/>
                    <a:lstStyle/>
                    <a:p>
                      <a:pPr algn="ctr"/>
                      <a:r>
                        <a:rPr lang="en-US" sz="500" b="1" dirty="0">
                          <a:solidFill>
                            <a:schemeClr val="bg1"/>
                          </a:solidFill>
                          <a:latin typeface="Montserrat" pitchFamily="2" charset="77"/>
                        </a:rPr>
                        <a:t>17</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RA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0567518"/>
                  </a:ext>
                </a:extLst>
              </a:tr>
              <a:tr h="145910">
                <a:tc>
                  <a:txBody>
                    <a:bodyPr/>
                    <a:lstStyle/>
                    <a:p>
                      <a:pPr algn="ctr"/>
                      <a:r>
                        <a:rPr lang="en-US" sz="500" b="1" dirty="0">
                          <a:solidFill>
                            <a:schemeClr val="bg1"/>
                          </a:solidFill>
                          <a:latin typeface="Montserrat" pitchFamily="2" charset="77"/>
                        </a:rPr>
                        <a:t>18</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67426291"/>
                  </a:ext>
                </a:extLst>
              </a:tr>
              <a:tr h="145910">
                <a:tc>
                  <a:txBody>
                    <a:bodyPr/>
                    <a:lstStyle/>
                    <a:p>
                      <a:pPr algn="ctr"/>
                      <a:r>
                        <a:rPr lang="en-US" sz="500" b="1" dirty="0">
                          <a:solidFill>
                            <a:schemeClr val="bg1"/>
                          </a:solidFill>
                          <a:latin typeface="Montserrat" pitchFamily="2" charset="77"/>
                        </a:rPr>
                        <a:t>19</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E3</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12508851"/>
                  </a:ext>
                </a:extLst>
              </a:tr>
              <a:tr h="145910">
                <a:tc>
                  <a:txBody>
                    <a:bodyPr/>
                    <a:lstStyle/>
                    <a:p>
                      <a:pPr algn="ctr"/>
                      <a:r>
                        <a:rPr lang="en-US" sz="500" b="1" dirty="0">
                          <a:solidFill>
                            <a:schemeClr val="bg1"/>
                          </a:solidFill>
                          <a:latin typeface="Montserrat" pitchFamily="2" charset="77"/>
                        </a:rPr>
                        <a:t>20</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E4</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F5</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E6</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39174473"/>
                  </a:ext>
                </a:extLst>
              </a:tr>
              <a:tr h="145910">
                <a:tc>
                  <a:txBody>
                    <a:bodyPr/>
                    <a:lstStyle/>
                    <a:p>
                      <a:pPr algn="ctr"/>
                      <a:r>
                        <a:rPr lang="en-US" sz="500" b="1" dirty="0">
                          <a:solidFill>
                            <a:schemeClr val="bg1"/>
                          </a:solidFill>
                          <a:latin typeface="Montserrat" pitchFamily="2" charset="77"/>
                        </a:rPr>
                        <a:t>21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E7</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E8</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E9</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17875816"/>
                  </a:ext>
                </a:extLst>
              </a:tr>
              <a:tr h="145910">
                <a:tc>
                  <a:txBody>
                    <a:bodyPr/>
                    <a:lstStyle/>
                    <a:p>
                      <a:pPr algn="ctr"/>
                      <a:r>
                        <a:rPr lang="en-US" sz="500" b="1" dirty="0">
                          <a:solidFill>
                            <a:schemeClr val="bg1"/>
                          </a:solidFill>
                          <a:latin typeface="Montserrat" pitchFamily="2" charset="77"/>
                        </a:rPr>
                        <a:t>22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EX1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EX1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EX1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56359211"/>
                  </a:ext>
                </a:extLst>
              </a:tr>
              <a:tr h="145910">
                <a:tc>
                  <a:txBody>
                    <a:bodyPr/>
                    <a:lstStyle/>
                    <a:p>
                      <a:pPr algn="ctr"/>
                      <a:r>
                        <a:rPr lang="en-US" sz="500" b="1" dirty="0">
                          <a:solidFill>
                            <a:schemeClr val="bg1"/>
                          </a:solidFill>
                          <a:latin typeface="Montserrat" pitchFamily="2" charset="77"/>
                        </a:rPr>
                        <a:t>23</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7924356"/>
                  </a:ext>
                </a:extLst>
              </a:tr>
              <a:tr h="145910">
                <a:tc>
                  <a:txBody>
                    <a:bodyPr/>
                    <a:lstStyle/>
                    <a:p>
                      <a:pPr algn="ctr"/>
                      <a:r>
                        <a:rPr lang="en-US" sz="500" b="1" dirty="0">
                          <a:solidFill>
                            <a:schemeClr val="bg1"/>
                          </a:solidFill>
                          <a:latin typeface="Montserrat" pitchFamily="2" charset="77"/>
                        </a:rPr>
                        <a:t>24</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01974776"/>
                  </a:ext>
                </a:extLst>
              </a:tr>
              <a:tr h="145910">
                <a:tc>
                  <a:txBody>
                    <a:bodyPr/>
                    <a:lstStyle/>
                    <a:p>
                      <a:pPr algn="ctr"/>
                      <a:r>
                        <a:rPr lang="en-US" sz="500" b="1" dirty="0">
                          <a:solidFill>
                            <a:schemeClr val="bg1"/>
                          </a:solidFill>
                          <a:latin typeface="Montserrat" pitchFamily="2" charset="77"/>
                        </a:rPr>
                        <a:t>25</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RA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59732438"/>
                  </a:ext>
                </a:extLst>
              </a:tr>
              <a:tr h="145910">
                <a:tc>
                  <a:txBody>
                    <a:bodyPr/>
                    <a:lstStyle/>
                    <a:p>
                      <a:pPr algn="ctr"/>
                      <a:r>
                        <a:rPr lang="en-US" sz="500" b="1" dirty="0">
                          <a:solidFill>
                            <a:schemeClr val="bg1"/>
                          </a:solidFill>
                          <a:latin typeface="Montserrat" pitchFamily="2" charset="77"/>
                        </a:rPr>
                        <a:t>26</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RA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15071853"/>
                  </a:ext>
                </a:extLst>
              </a:tr>
              <a:tr h="145910">
                <a:tc>
                  <a:txBody>
                    <a:bodyPr/>
                    <a:lstStyle/>
                    <a:p>
                      <a:pPr algn="ctr"/>
                      <a:r>
                        <a:rPr lang="en-US" sz="500" b="1" dirty="0">
                          <a:solidFill>
                            <a:schemeClr val="bg1"/>
                          </a:solidFill>
                          <a:latin typeface="Montserrat" pitchFamily="2" charset="77"/>
                        </a:rPr>
                        <a:t>27</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68029968"/>
                  </a:ext>
                </a:extLst>
              </a:tr>
              <a:tr h="145910">
                <a:tc>
                  <a:txBody>
                    <a:bodyPr/>
                    <a:lstStyle/>
                    <a:p>
                      <a:pPr algn="ctr"/>
                      <a:r>
                        <a:rPr lang="en-US" sz="500" b="1" dirty="0">
                          <a:solidFill>
                            <a:schemeClr val="bg1"/>
                          </a:solidFill>
                          <a:latin typeface="Montserrat" pitchFamily="2" charset="77"/>
                        </a:rPr>
                        <a:t>28</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E3</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03377771"/>
                  </a:ext>
                </a:extLst>
              </a:tr>
              <a:tr h="145910">
                <a:tc>
                  <a:txBody>
                    <a:bodyPr/>
                    <a:lstStyle/>
                    <a:p>
                      <a:pPr algn="ctr"/>
                      <a:r>
                        <a:rPr lang="en-US" sz="500" b="1" dirty="0">
                          <a:solidFill>
                            <a:schemeClr val="bg1"/>
                          </a:solidFill>
                          <a:latin typeface="Montserrat" pitchFamily="2" charset="77"/>
                        </a:rPr>
                        <a:t>29</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E4</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F5</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E6</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39045809"/>
                  </a:ext>
                </a:extLst>
              </a:tr>
              <a:tr h="145910">
                <a:tc>
                  <a:txBody>
                    <a:bodyPr/>
                    <a:lstStyle/>
                    <a:p>
                      <a:pPr algn="ctr"/>
                      <a:r>
                        <a:rPr lang="en-US" sz="500" b="1" dirty="0">
                          <a:solidFill>
                            <a:schemeClr val="bg1"/>
                          </a:solidFill>
                          <a:latin typeface="Montserrat" pitchFamily="2" charset="77"/>
                        </a:rPr>
                        <a:t>30</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E7</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E8</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E9</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39268901"/>
                  </a:ext>
                </a:extLst>
              </a:tr>
              <a:tr h="145910">
                <a:tc>
                  <a:txBody>
                    <a:bodyPr/>
                    <a:lstStyle/>
                    <a:p>
                      <a:pPr algn="ctr"/>
                      <a:r>
                        <a:rPr lang="en-US" sz="500" b="1" dirty="0">
                          <a:solidFill>
                            <a:schemeClr val="bg1"/>
                          </a:solidFill>
                          <a:latin typeface="Montserrat" pitchFamily="2" charset="77"/>
                        </a:rPr>
                        <a:t>31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EX1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EX1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EX1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68320664"/>
                  </a:ext>
                </a:extLst>
              </a:tr>
              <a:tr h="145910">
                <a:tc>
                  <a:txBody>
                    <a:bodyPr/>
                    <a:lstStyle/>
                    <a:p>
                      <a:pPr algn="ctr"/>
                      <a:r>
                        <a:rPr lang="en-US" sz="500" b="1" dirty="0">
                          <a:solidFill>
                            <a:schemeClr val="bg1"/>
                          </a:solidFill>
                          <a:latin typeface="Montserrat" pitchFamily="2" charset="77"/>
                        </a:rPr>
                        <a:t>32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6769315"/>
                  </a:ext>
                </a:extLst>
              </a:tr>
              <a:tr h="145910">
                <a:tc>
                  <a:txBody>
                    <a:bodyPr/>
                    <a:lstStyle/>
                    <a:p>
                      <a:pPr algn="ctr"/>
                      <a:r>
                        <a:rPr lang="en-US" sz="500" b="1" dirty="0">
                          <a:solidFill>
                            <a:schemeClr val="bg1"/>
                          </a:solidFill>
                          <a:latin typeface="Montserrat" pitchFamily="2" charset="77"/>
                        </a:rPr>
                        <a:t>33</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72757705"/>
                  </a:ext>
                </a:extLst>
              </a:tr>
              <a:tr h="145910">
                <a:tc>
                  <a:txBody>
                    <a:bodyPr/>
                    <a:lstStyle/>
                    <a:p>
                      <a:pPr algn="ctr"/>
                      <a:r>
                        <a:rPr lang="en-US" sz="500" b="1" dirty="0">
                          <a:solidFill>
                            <a:schemeClr val="bg1"/>
                          </a:solidFill>
                          <a:latin typeface="Montserrat" pitchFamily="2" charset="77"/>
                        </a:rPr>
                        <a:t>34</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RA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95477891"/>
                  </a:ext>
                </a:extLst>
              </a:tr>
              <a:tr h="145910">
                <a:tc>
                  <a:txBody>
                    <a:bodyPr/>
                    <a:lstStyle/>
                    <a:p>
                      <a:pPr algn="ctr"/>
                      <a:r>
                        <a:rPr lang="en-US" sz="500" b="1" dirty="0">
                          <a:solidFill>
                            <a:schemeClr val="bg1"/>
                          </a:solidFill>
                          <a:latin typeface="Montserrat" pitchFamily="2" charset="77"/>
                        </a:rPr>
                        <a:t>35</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RA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03504780"/>
                  </a:ext>
                </a:extLst>
              </a:tr>
              <a:tr h="145910">
                <a:tc>
                  <a:txBody>
                    <a:bodyPr/>
                    <a:lstStyle/>
                    <a:p>
                      <a:pPr algn="ctr"/>
                      <a:r>
                        <a:rPr lang="en-US" sz="500" b="1" dirty="0">
                          <a:solidFill>
                            <a:schemeClr val="bg1"/>
                          </a:solidFill>
                          <a:latin typeface="Montserrat" pitchFamily="2" charset="77"/>
                        </a:rPr>
                        <a:t>36</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tx1"/>
                          </a:solidFill>
                          <a:latin typeface="Montserrat" pitchFamily="2" charset="77"/>
                        </a:rPr>
                        <a:t>FPV ADVANCED</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500" b="1" dirty="0">
                          <a:solidFill>
                            <a:schemeClr val="tx1"/>
                          </a:solidFill>
                          <a:latin typeface="Montserrat" pitchFamily="2" charset="77"/>
                        </a:rPr>
                        <a:t>WA</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8547765"/>
                  </a:ext>
                </a:extLst>
              </a:tr>
              <a:tr h="145910">
                <a:tc>
                  <a:txBody>
                    <a:bodyPr/>
                    <a:lstStyle/>
                    <a:p>
                      <a:pPr algn="ctr"/>
                      <a:r>
                        <a:rPr lang="en-US" sz="500" b="1" dirty="0">
                          <a:solidFill>
                            <a:schemeClr val="bg1"/>
                          </a:solidFill>
                          <a:latin typeface="Montserrat" pitchFamily="2" charset="77"/>
                        </a:rPr>
                        <a:t>37</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E3</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29810772"/>
                  </a:ext>
                </a:extLst>
              </a:tr>
              <a:tr h="145910">
                <a:tc>
                  <a:txBody>
                    <a:bodyPr/>
                    <a:lstStyle/>
                    <a:p>
                      <a:pPr algn="ctr"/>
                      <a:r>
                        <a:rPr lang="en-US" sz="500" b="1" dirty="0">
                          <a:solidFill>
                            <a:schemeClr val="bg1"/>
                          </a:solidFill>
                          <a:latin typeface="Montserrat" pitchFamily="2" charset="77"/>
                        </a:rPr>
                        <a:t>38</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E4</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F5</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E6</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80745258"/>
                  </a:ext>
                </a:extLst>
              </a:tr>
              <a:tr h="145910">
                <a:tc>
                  <a:txBody>
                    <a:bodyPr/>
                    <a:lstStyle/>
                    <a:p>
                      <a:pPr algn="ctr"/>
                      <a:r>
                        <a:rPr lang="en-US" sz="500" b="1" dirty="0">
                          <a:solidFill>
                            <a:schemeClr val="bg1"/>
                          </a:solidFill>
                          <a:latin typeface="Montserrat" pitchFamily="2" charset="77"/>
                        </a:rPr>
                        <a:t>39</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FPV1</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ROTOR2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WING2</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US" sz="500" b="1" dirty="0">
                        <a:solidFill>
                          <a:schemeClr val="bg1"/>
                        </a:solidFill>
                        <a:latin typeface="Montserrat" pitchFamily="2" charset="77"/>
                      </a:endParaRP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E7</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E8</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r>
                        <a:rPr lang="en-US" sz="500" b="1" dirty="0">
                          <a:solidFill>
                            <a:schemeClr val="bg1"/>
                          </a:solidFill>
                          <a:latin typeface="Montserrat" pitchFamily="2" charset="77"/>
                        </a:rPr>
                        <a:t>E9</a:t>
                      </a:r>
                    </a:p>
                  </a:txBody>
                  <a:tcPr marL="65698" marR="65698" marT="32850" marB="328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97566361"/>
                  </a:ext>
                </a:extLst>
              </a:tr>
            </a:tbl>
          </a:graphicData>
        </a:graphic>
      </p:graphicFrame>
      <p:sp>
        <p:nvSpPr>
          <p:cNvPr id="3" name="TextBox 64">
            <a:extLst>
              <a:ext uri="{FF2B5EF4-FFF2-40B4-BE49-F238E27FC236}">
                <a16:creationId xmlns:a16="http://schemas.microsoft.com/office/drawing/2014/main" id="{17B88BB2-7FAD-E355-9603-8EB5C8D0196A}"/>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Academy</a:t>
            </a:r>
          </a:p>
        </p:txBody>
      </p:sp>
      <p:sp>
        <p:nvSpPr>
          <p:cNvPr id="6" name="TextBox 92">
            <a:extLst>
              <a:ext uri="{FF2B5EF4-FFF2-40B4-BE49-F238E27FC236}">
                <a16:creationId xmlns:a16="http://schemas.microsoft.com/office/drawing/2014/main" id="{8B34BB40-3AEE-E4C0-0C22-361C4C70B9DD}"/>
              </a:ext>
            </a:extLst>
          </p:cNvPr>
          <p:cNvSpPr txBox="1"/>
          <p:nvPr/>
        </p:nvSpPr>
        <p:spPr>
          <a:xfrm>
            <a:off x="228600" y="211686"/>
            <a:ext cx="6705600" cy="415370"/>
          </a:xfrm>
          <a:prstGeom prst="rect">
            <a:avLst/>
          </a:prstGeom>
        </p:spPr>
        <p:txBody>
          <a:bodyPr wrap="square" lIns="0" tIns="0" rIns="0" bIns="0" rtlCol="0" anchor="t">
            <a:spAutoFit/>
          </a:bodyPr>
          <a:lstStyle/>
          <a:p>
            <a:pPr algn="ctr">
              <a:lnSpc>
                <a:spcPts val="3557"/>
              </a:lnSpc>
            </a:pPr>
            <a:r>
              <a:rPr lang="en-US" sz="2695" dirty="0">
                <a:solidFill>
                  <a:srgbClr val="FFFFFF"/>
                </a:solidFill>
                <a:latin typeface="Barlow Bold"/>
              </a:rPr>
              <a:t>PROPOSED YEARLY SCHEDULE 5x/</a:t>
            </a:r>
            <a:r>
              <a:rPr lang="en-US" sz="2695" dirty="0" err="1">
                <a:solidFill>
                  <a:srgbClr val="FFFFFF"/>
                </a:solidFill>
                <a:latin typeface="Barlow Bold"/>
              </a:rPr>
              <a:t>yr</a:t>
            </a:r>
            <a:endParaRPr lang="en-US" sz="2695" dirty="0">
              <a:solidFill>
                <a:srgbClr val="A6A6A6"/>
              </a:solidFill>
              <a:latin typeface="Barlow Bold"/>
            </a:endParaRPr>
          </a:p>
        </p:txBody>
      </p:sp>
      <p:pic>
        <p:nvPicPr>
          <p:cNvPr id="11" name="Picture 10" descr="A logo with a skull and a black hoodie&#10;&#10;Description automatically generated">
            <a:extLst>
              <a:ext uri="{FF2B5EF4-FFF2-40B4-BE49-F238E27FC236}">
                <a16:creationId xmlns:a16="http://schemas.microsoft.com/office/drawing/2014/main" id="{1F9BF781-FD56-4B18-665B-AB1E9F0518B0}"/>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0303131" y="-262849"/>
            <a:ext cx="2038407" cy="20384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p:cNvSpPr/>
          <p:nvPr/>
        </p:nvSpPr>
        <p:spPr>
          <a:xfrm>
            <a:off x="-64892" y="-12795"/>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7010400" y="489016"/>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7" name="TextBox 17"/>
          <p:cNvSpPr txBox="1"/>
          <p:nvPr/>
        </p:nvSpPr>
        <p:spPr>
          <a:xfrm>
            <a:off x="434301" y="4886681"/>
            <a:ext cx="511628" cy="533766"/>
          </a:xfrm>
          <a:prstGeom prst="rect">
            <a:avLst/>
          </a:prstGeom>
        </p:spPr>
        <p:txBody>
          <a:bodyPr lIns="50800" tIns="50800" rIns="50800" bIns="50800" rtlCol="0" anchor="ctr"/>
          <a:lstStyle/>
          <a:p>
            <a:pPr algn="ctr">
              <a:lnSpc>
                <a:spcPts val="1773"/>
              </a:lnSpc>
            </a:pPr>
            <a:endParaRPr/>
          </a:p>
        </p:txBody>
      </p:sp>
      <p:sp>
        <p:nvSpPr>
          <p:cNvPr id="18" name="Freeform 18"/>
          <p:cNvSpPr/>
          <p:nvPr/>
        </p:nvSpPr>
        <p:spPr>
          <a:xfrm>
            <a:off x="431095" y="507365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408993" y="1854438"/>
            <a:ext cx="6090609" cy="2109104"/>
          </a:xfrm>
          <a:prstGeom prst="rect">
            <a:avLst/>
          </a:prstGeom>
        </p:spPr>
        <p:txBody>
          <a:bodyPr wrap="square" lIns="0" tIns="0" rIns="0" bIns="0" rtlCol="0" anchor="t">
            <a:spAutoFit/>
          </a:bodyPr>
          <a:lstStyle/>
          <a:p>
            <a:pPr algn="just">
              <a:lnSpc>
                <a:spcPts val="2773"/>
              </a:lnSpc>
            </a:pPr>
            <a:r>
              <a:rPr lang="en-US" sz="2800" b="1" dirty="0">
                <a:solidFill>
                  <a:srgbClr val="FFFFFF"/>
                </a:solidFill>
                <a:latin typeface="Barlow" panose="00000500000000000000" pitchFamily="2" charset="0"/>
              </a:rPr>
              <a:t>DRONE/FPV RACING </a:t>
            </a:r>
          </a:p>
          <a:p>
            <a:pPr algn="just">
              <a:lnSpc>
                <a:spcPts val="2773"/>
              </a:lnSpc>
            </a:pPr>
            <a:r>
              <a:rPr lang="en-US" sz="2800" b="1" dirty="0">
                <a:solidFill>
                  <a:srgbClr val="FFFFFF"/>
                </a:solidFill>
                <a:latin typeface="Barlow" panose="00000500000000000000" pitchFamily="2" charset="0"/>
              </a:rPr>
              <a:t>TEEN/PRE-TEEN KIDS COURSES</a:t>
            </a:r>
          </a:p>
          <a:p>
            <a:pPr algn="just">
              <a:lnSpc>
                <a:spcPts val="2773"/>
              </a:lnSpc>
            </a:pPr>
            <a:r>
              <a:rPr lang="en-US" sz="2800" b="1" dirty="0">
                <a:solidFill>
                  <a:srgbClr val="FFFFFF"/>
                </a:solidFill>
                <a:latin typeface="Barlow" panose="00000500000000000000" pitchFamily="2" charset="0"/>
              </a:rPr>
              <a:t>DRONE TRADE SHOWS/SEMINARS</a:t>
            </a:r>
          </a:p>
          <a:p>
            <a:pPr algn="just">
              <a:lnSpc>
                <a:spcPts val="2773"/>
              </a:lnSpc>
            </a:pPr>
            <a:r>
              <a:rPr lang="en-US" sz="2800" b="1" dirty="0">
                <a:solidFill>
                  <a:srgbClr val="FFFFFF"/>
                </a:solidFill>
                <a:latin typeface="Barlow" panose="00000500000000000000" pitchFamily="2" charset="0"/>
              </a:rPr>
              <a:t>SECURED DRONE PROVING GROUNDS</a:t>
            </a:r>
          </a:p>
          <a:p>
            <a:pPr algn="just">
              <a:lnSpc>
                <a:spcPts val="2773"/>
              </a:lnSpc>
            </a:pPr>
            <a:r>
              <a:rPr lang="en-US" sz="2800" b="1" dirty="0">
                <a:solidFill>
                  <a:srgbClr val="FFFFFF"/>
                </a:solidFill>
                <a:latin typeface="Barlow" panose="00000500000000000000" pitchFamily="2" charset="0"/>
              </a:rPr>
              <a:t>ADVANCED FPV PERFORMANCE TEAM</a:t>
            </a:r>
            <a:endParaRPr lang="en-US" sz="2800" dirty="0">
              <a:solidFill>
                <a:srgbClr val="FFFFFF"/>
              </a:solidFill>
              <a:latin typeface="Barlow" panose="00000500000000000000" pitchFamily="2" charset="0"/>
            </a:endParaRPr>
          </a:p>
          <a:p>
            <a:pPr algn="just">
              <a:lnSpc>
                <a:spcPts val="2773"/>
              </a:lnSpc>
            </a:pPr>
            <a:endParaRPr lang="en-US" sz="1733" dirty="0">
              <a:solidFill>
                <a:srgbClr val="FFFFFF"/>
              </a:solidFill>
              <a:latin typeface="Barlow" panose="00000500000000000000" pitchFamily="2" charset="0"/>
            </a:endParaRPr>
          </a:p>
        </p:txBody>
      </p:sp>
      <p:sp>
        <p:nvSpPr>
          <p:cNvPr id="22" name="TextBox 22"/>
          <p:cNvSpPr txBox="1"/>
          <p:nvPr/>
        </p:nvSpPr>
        <p:spPr>
          <a:xfrm>
            <a:off x="408993" y="563269"/>
            <a:ext cx="10167168" cy="415370"/>
          </a:xfrm>
          <a:prstGeom prst="rect">
            <a:avLst/>
          </a:prstGeom>
        </p:spPr>
        <p:txBody>
          <a:bodyPr wrap="square" lIns="0" tIns="0" rIns="0" bIns="0" rtlCol="0" anchor="t">
            <a:spAutoFit/>
          </a:bodyPr>
          <a:lstStyle/>
          <a:p>
            <a:pPr>
              <a:lnSpc>
                <a:spcPts val="3557"/>
              </a:lnSpc>
            </a:pPr>
            <a:r>
              <a:rPr lang="en-US" sz="2695" dirty="0">
                <a:solidFill>
                  <a:srgbClr val="FFFFFF"/>
                </a:solidFill>
                <a:latin typeface="Barlow Bold"/>
              </a:rPr>
              <a:t>OTHER OPPORTUNITES</a:t>
            </a:r>
          </a:p>
        </p:txBody>
      </p:sp>
      <p:sp>
        <p:nvSpPr>
          <p:cNvPr id="3" name="TextBox 64">
            <a:extLst>
              <a:ext uri="{FF2B5EF4-FFF2-40B4-BE49-F238E27FC236}">
                <a16:creationId xmlns:a16="http://schemas.microsoft.com/office/drawing/2014/main" id="{D18F774A-CB11-BE9E-04EA-FF56516A3783}"/>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Academy</a:t>
            </a:r>
          </a:p>
        </p:txBody>
      </p:sp>
      <p:pic>
        <p:nvPicPr>
          <p:cNvPr id="12" name="Picture 11" descr="A drone flying through a gate&#10;&#10;Description automatically generated">
            <a:extLst>
              <a:ext uri="{FF2B5EF4-FFF2-40B4-BE49-F238E27FC236}">
                <a16:creationId xmlns:a16="http://schemas.microsoft.com/office/drawing/2014/main" id="{0B037285-059A-25D4-F01E-9A09291595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8736" y="692392"/>
            <a:ext cx="2213500" cy="3873626"/>
          </a:xfrm>
          <a:prstGeom prst="rect">
            <a:avLst/>
          </a:prstGeom>
        </p:spPr>
      </p:pic>
      <p:pic>
        <p:nvPicPr>
          <p:cNvPr id="10" name="Picture 9" descr="A golf cart with skull decal on it&#10;&#10;Description automatically generated">
            <a:extLst>
              <a:ext uri="{FF2B5EF4-FFF2-40B4-BE49-F238E27FC236}">
                <a16:creationId xmlns:a16="http://schemas.microsoft.com/office/drawing/2014/main" id="{7F381DD3-2B29-734B-7833-75219490F8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74721" y="802813"/>
            <a:ext cx="3124200" cy="3124200"/>
          </a:xfrm>
          <a:prstGeom prst="rect">
            <a:avLst/>
          </a:prstGeom>
        </p:spPr>
      </p:pic>
      <p:pic>
        <p:nvPicPr>
          <p:cNvPr id="14" name="Picture 13" descr="A drone flying over a truck&#10;&#10;Description automatically generated">
            <a:extLst>
              <a:ext uri="{FF2B5EF4-FFF2-40B4-BE49-F238E27FC236}">
                <a16:creationId xmlns:a16="http://schemas.microsoft.com/office/drawing/2014/main" id="{14435AF1-8D7C-8554-8E7B-19DBC2A1C2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9662" y="3125205"/>
            <a:ext cx="3050280" cy="3050280"/>
          </a:xfrm>
          <a:prstGeom prst="rect">
            <a:avLst/>
          </a:prstGeom>
        </p:spPr>
      </p:pic>
    </p:spTree>
    <p:extLst>
      <p:ext uri="{BB962C8B-B14F-4D97-AF65-F5344CB8AC3E}">
        <p14:creationId xmlns:p14="http://schemas.microsoft.com/office/powerpoint/2010/main" val="2123993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76200" y="-116681"/>
            <a:ext cx="12265800" cy="7019046"/>
          </a:xfrm>
          <a:custGeom>
            <a:avLst/>
            <a:gdLst/>
            <a:ahLst/>
            <a:cxnLst/>
            <a:rect l="l" t="t" r="r" b="b"/>
            <a:pathLst>
              <a:path w="4817304" h="2709333">
                <a:moveTo>
                  <a:pt x="0" y="0"/>
                </a:moveTo>
                <a:lnTo>
                  <a:pt x="4817304" y="0"/>
                </a:lnTo>
                <a:lnTo>
                  <a:pt x="4817304" y="2709333"/>
                </a:lnTo>
                <a:lnTo>
                  <a:pt x="0" y="2709333"/>
                </a:lnTo>
                <a:close/>
              </a:path>
            </a:pathLst>
          </a:custGeom>
          <a:gradFill rotWithShape="1">
            <a:gsLst>
              <a:gs pos="0">
                <a:srgbClr val="000000">
                  <a:alpha val="100000"/>
                </a:srgbClr>
              </a:gs>
              <a:gs pos="50000">
                <a:srgbClr val="2F3132">
                  <a:alpha val="76000"/>
                </a:srgbClr>
              </a:gs>
              <a:gs pos="100000">
                <a:srgbClr val="5D626E">
                  <a:alpha val="66500"/>
                </a:srgbClr>
              </a:gs>
            </a:gsLst>
            <a:lin ang="0"/>
          </a:gradFill>
        </p:spPr>
        <p:txBody>
          <a:bodyPr/>
          <a:lstStyle/>
          <a:p>
            <a:endParaRPr lang="en-US"/>
          </a:p>
        </p:txBody>
      </p:sp>
      <p:sp>
        <p:nvSpPr>
          <p:cNvPr id="5" name="TextBox 5"/>
          <p:cNvSpPr txBox="1"/>
          <p:nvPr/>
        </p:nvSpPr>
        <p:spPr>
          <a:xfrm>
            <a:off x="1800" y="-71641"/>
            <a:ext cx="12191400" cy="6928966"/>
          </a:xfrm>
          <a:prstGeom prst="rect">
            <a:avLst/>
          </a:prstGeom>
        </p:spPr>
        <p:txBody>
          <a:bodyPr lIns="33860" tIns="33860" rIns="33860" bIns="33860" rtlCol="0" anchor="ctr"/>
          <a:lstStyle/>
          <a:p>
            <a:pPr algn="ctr">
              <a:lnSpc>
                <a:spcPts val="1772"/>
              </a:lnSpc>
              <a:spcBef>
                <a:spcPct val="0"/>
              </a:spcBef>
            </a:pPr>
            <a:endParaRPr/>
          </a:p>
        </p:txBody>
      </p:sp>
      <p:sp>
        <p:nvSpPr>
          <p:cNvPr id="7" name="Freeform 7"/>
          <p:cNvSpPr/>
          <p:nvPr/>
        </p:nvSpPr>
        <p:spPr>
          <a:xfrm>
            <a:off x="0" y="-116681"/>
            <a:ext cx="11299663" cy="5967238"/>
          </a:xfrm>
          <a:custGeom>
            <a:avLst/>
            <a:gdLst/>
            <a:ahLst/>
            <a:cxnLst/>
            <a:rect l="l" t="t" r="r" b="b"/>
            <a:pathLst>
              <a:path w="4464943" h="2357891">
                <a:moveTo>
                  <a:pt x="33572" y="0"/>
                </a:moveTo>
                <a:lnTo>
                  <a:pt x="4431371" y="0"/>
                </a:lnTo>
                <a:cubicBezTo>
                  <a:pt x="4440275" y="0"/>
                  <a:pt x="4448814" y="3537"/>
                  <a:pt x="4455110" y="9833"/>
                </a:cubicBezTo>
                <a:cubicBezTo>
                  <a:pt x="4461406" y="16129"/>
                  <a:pt x="4464943" y="24668"/>
                  <a:pt x="4464943" y="33572"/>
                </a:cubicBezTo>
                <a:lnTo>
                  <a:pt x="4464943" y="2324319"/>
                </a:lnTo>
                <a:cubicBezTo>
                  <a:pt x="4464943" y="2342861"/>
                  <a:pt x="4449912" y="2357891"/>
                  <a:pt x="4431371" y="2357891"/>
                </a:cubicBezTo>
                <a:lnTo>
                  <a:pt x="33572" y="2357891"/>
                </a:lnTo>
                <a:cubicBezTo>
                  <a:pt x="24668" y="2357891"/>
                  <a:pt x="16129" y="2354354"/>
                  <a:pt x="9833" y="2348058"/>
                </a:cubicBezTo>
                <a:cubicBezTo>
                  <a:pt x="3537" y="2341762"/>
                  <a:pt x="0" y="2333223"/>
                  <a:pt x="0" y="2324319"/>
                </a:cubicBezTo>
                <a:lnTo>
                  <a:pt x="0" y="33572"/>
                </a:lnTo>
                <a:cubicBezTo>
                  <a:pt x="0" y="15031"/>
                  <a:pt x="15031" y="0"/>
                  <a:pt x="33572"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8" name="TextBox 8"/>
          <p:cNvSpPr txBox="1"/>
          <p:nvPr/>
        </p:nvSpPr>
        <p:spPr>
          <a:xfrm>
            <a:off x="446768" y="348959"/>
            <a:ext cx="11299663" cy="6063660"/>
          </a:xfrm>
          <a:prstGeom prst="rect">
            <a:avLst/>
          </a:prstGeom>
        </p:spPr>
        <p:txBody>
          <a:bodyPr lIns="33860" tIns="33860" rIns="33860" bIns="33860" rtlCol="0" anchor="ctr"/>
          <a:lstStyle/>
          <a:p>
            <a:pPr algn="ctr">
              <a:lnSpc>
                <a:spcPts val="1919"/>
              </a:lnSpc>
            </a:pPr>
            <a:endParaRPr/>
          </a:p>
        </p:txBody>
      </p:sp>
      <p:sp>
        <p:nvSpPr>
          <p:cNvPr id="10" name="Freeform 10"/>
          <p:cNvSpPr/>
          <p:nvPr/>
        </p:nvSpPr>
        <p:spPr>
          <a:xfrm rot="10800000">
            <a:off x="2400" y="2952891"/>
            <a:ext cx="952219" cy="952219"/>
          </a:xfrm>
          <a:custGeom>
            <a:avLst/>
            <a:gdLst/>
            <a:ahLst/>
            <a:cxnLst/>
            <a:rect l="l" t="t" r="r" b="b"/>
            <a:pathLst>
              <a:path w="6350000" h="6350000">
                <a:moveTo>
                  <a:pt x="1324610" y="0"/>
                </a:moveTo>
                <a:lnTo>
                  <a:pt x="0" y="0"/>
                </a:lnTo>
                <a:lnTo>
                  <a:pt x="0" y="5025390"/>
                </a:lnTo>
                <a:lnTo>
                  <a:pt x="1324610" y="6350000"/>
                </a:lnTo>
                <a:lnTo>
                  <a:pt x="6350000" y="6350000"/>
                </a:lnTo>
                <a:lnTo>
                  <a:pt x="6350000" y="0"/>
                </a:lnTo>
                <a:close/>
              </a:path>
            </a:pathLst>
          </a:custGeom>
          <a:solidFill>
            <a:srgbClr val="5D626E"/>
          </a:solidFill>
        </p:spPr>
        <p:txBody>
          <a:bodyPr/>
          <a:lstStyle/>
          <a:p>
            <a:endParaRPr lang="en-US"/>
          </a:p>
        </p:txBody>
      </p:sp>
      <p:sp>
        <p:nvSpPr>
          <p:cNvPr id="12" name="TextBox 12"/>
          <p:cNvSpPr txBox="1"/>
          <p:nvPr/>
        </p:nvSpPr>
        <p:spPr>
          <a:xfrm>
            <a:off x="396165" y="949495"/>
            <a:ext cx="10380889" cy="3371436"/>
          </a:xfrm>
          <a:prstGeom prst="rect">
            <a:avLst/>
          </a:prstGeom>
        </p:spPr>
        <p:txBody>
          <a:bodyPr lIns="0" tIns="0" rIns="0" bIns="0" rtlCol="0" anchor="t">
            <a:spAutoFit/>
          </a:bodyPr>
          <a:lstStyle/>
          <a:p>
            <a:pPr>
              <a:lnSpc>
                <a:spcPts val="5444"/>
              </a:lnSpc>
            </a:pPr>
            <a:r>
              <a:rPr lang="en-US" sz="4536" dirty="0">
                <a:solidFill>
                  <a:srgbClr val="FFFFFF"/>
                </a:solidFill>
                <a:latin typeface="Barlow Bold"/>
              </a:rPr>
              <a:t>THANK YOU</a:t>
            </a:r>
          </a:p>
          <a:p>
            <a:pPr>
              <a:lnSpc>
                <a:spcPts val="5444"/>
              </a:lnSpc>
            </a:pPr>
            <a:r>
              <a:rPr lang="en-US" sz="3200" dirty="0">
                <a:solidFill>
                  <a:srgbClr val="FFFFFF"/>
                </a:solidFill>
                <a:latin typeface="Barlow Bold"/>
              </a:rPr>
              <a:t>JAMES ACUNA</a:t>
            </a:r>
          </a:p>
          <a:p>
            <a:pPr>
              <a:lnSpc>
                <a:spcPts val="5444"/>
              </a:lnSpc>
            </a:pPr>
            <a:r>
              <a:rPr lang="en-US" sz="3200" dirty="0">
                <a:solidFill>
                  <a:srgbClr val="FFFFFF"/>
                </a:solidFill>
                <a:latin typeface="Barlow Bold"/>
                <a:hlinkClick r:id="rId2"/>
              </a:rPr>
              <a:t>james@</a:t>
            </a:r>
            <a:r>
              <a:rPr lang="en-US" sz="3200" dirty="0">
                <a:solidFill>
                  <a:srgbClr val="FFFFFF"/>
                </a:solidFill>
                <a:latin typeface="Barlow Bold"/>
              </a:rPr>
              <a:t>balticghostwing.com</a:t>
            </a:r>
          </a:p>
          <a:p>
            <a:pPr>
              <a:lnSpc>
                <a:spcPts val="5444"/>
              </a:lnSpc>
            </a:pPr>
            <a:r>
              <a:rPr lang="en-US" sz="3200" dirty="0">
                <a:solidFill>
                  <a:srgbClr val="FFFFFF"/>
                </a:solidFill>
                <a:latin typeface="Barlow Bold"/>
              </a:rPr>
              <a:t>+37253671607</a:t>
            </a:r>
          </a:p>
          <a:p>
            <a:pPr>
              <a:lnSpc>
                <a:spcPts val="5444"/>
              </a:lnSpc>
            </a:pPr>
            <a:r>
              <a:rPr lang="en-US" sz="3200" dirty="0">
                <a:solidFill>
                  <a:srgbClr val="FFFFFF"/>
                </a:solidFill>
                <a:latin typeface="Barlow Bold"/>
              </a:rPr>
              <a:t>+17036244051 (Signal)</a:t>
            </a:r>
          </a:p>
        </p:txBody>
      </p:sp>
      <p:pic>
        <p:nvPicPr>
          <p:cNvPr id="2" name="Picture 1" descr="A logo with a skull and a black hood&#10;&#10;Description automatically generated">
            <a:extLst>
              <a:ext uri="{FF2B5EF4-FFF2-40B4-BE49-F238E27FC236}">
                <a16:creationId xmlns:a16="http://schemas.microsoft.com/office/drawing/2014/main" id="{2ED8537D-48A8-104D-3842-E2935B8CA091}"/>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4319743" y="-1088057"/>
            <a:ext cx="7946057" cy="79460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r>
              <a:rPr lang="en-US" dirty="0"/>
              <a:t>Bal</a:t>
            </a:r>
          </a:p>
        </p:txBody>
      </p:sp>
      <p:sp>
        <p:nvSpPr>
          <p:cNvPr id="4" name="Freeform 4"/>
          <p:cNvSpPr/>
          <p:nvPr/>
        </p:nvSpPr>
        <p:spPr>
          <a:xfrm>
            <a:off x="0" y="-12795"/>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7063522" y="471937"/>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4" name="AutoShape 14"/>
          <p:cNvSpPr/>
          <p:nvPr/>
        </p:nvSpPr>
        <p:spPr>
          <a:xfrm>
            <a:off x="426435" y="4597373"/>
            <a:ext cx="5644209" cy="0"/>
          </a:xfrm>
          <a:prstGeom prst="line">
            <a:avLst/>
          </a:prstGeom>
          <a:ln w="28575" cap="rnd">
            <a:solidFill>
              <a:srgbClr val="CBCBCB"/>
            </a:solidFill>
            <a:prstDash val="sysDot"/>
            <a:headEnd type="none" w="sm" len="sm"/>
            <a:tailEnd type="none" w="sm" len="sm"/>
          </a:ln>
        </p:spPr>
        <p:txBody>
          <a:bodyPr/>
          <a:lstStyle/>
          <a:p>
            <a:endParaRPr lang="en-US"/>
          </a:p>
        </p:txBody>
      </p:sp>
      <p:sp>
        <p:nvSpPr>
          <p:cNvPr id="16" name="Freeform 16"/>
          <p:cNvSpPr/>
          <p:nvPr/>
        </p:nvSpPr>
        <p:spPr>
          <a:xfrm>
            <a:off x="375267" y="4849785"/>
            <a:ext cx="629696" cy="62969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CED2"/>
          </a:solidFill>
        </p:spPr>
        <p:txBody>
          <a:bodyPr/>
          <a:lstStyle/>
          <a:p>
            <a:endParaRPr lang="en-US"/>
          </a:p>
        </p:txBody>
      </p:sp>
      <p:sp>
        <p:nvSpPr>
          <p:cNvPr id="17" name="TextBox 17"/>
          <p:cNvSpPr txBox="1"/>
          <p:nvPr/>
        </p:nvSpPr>
        <p:spPr>
          <a:xfrm>
            <a:off x="434301" y="4886681"/>
            <a:ext cx="511628" cy="533766"/>
          </a:xfrm>
          <a:prstGeom prst="rect">
            <a:avLst/>
          </a:prstGeom>
        </p:spPr>
        <p:txBody>
          <a:bodyPr lIns="50800" tIns="50800" rIns="50800" bIns="50800" rtlCol="0" anchor="ctr"/>
          <a:lstStyle/>
          <a:p>
            <a:pPr algn="ctr">
              <a:lnSpc>
                <a:spcPts val="1773"/>
              </a:lnSpc>
            </a:pPr>
            <a:endParaRPr/>
          </a:p>
        </p:txBody>
      </p:sp>
      <p:sp>
        <p:nvSpPr>
          <p:cNvPr id="18" name="Freeform 18"/>
          <p:cNvSpPr/>
          <p:nvPr/>
        </p:nvSpPr>
        <p:spPr>
          <a:xfrm>
            <a:off x="431095" y="507365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408623" y="1284776"/>
            <a:ext cx="5644209" cy="3185487"/>
          </a:xfrm>
          <a:prstGeom prst="rect">
            <a:avLst/>
          </a:prstGeom>
        </p:spPr>
        <p:txBody>
          <a:bodyPr lIns="0" tIns="0" rIns="0" bIns="0" rtlCol="0" anchor="t">
            <a:spAutoFit/>
          </a:bodyPr>
          <a:lstStyle/>
          <a:p>
            <a:pPr algn="just">
              <a:lnSpc>
                <a:spcPts val="2773"/>
              </a:lnSpc>
            </a:pPr>
            <a:r>
              <a:rPr lang="en-US" sz="1600" dirty="0">
                <a:solidFill>
                  <a:srgbClr val="FFFFFF"/>
                </a:solidFill>
                <a:latin typeface="Barlow"/>
              </a:rPr>
              <a:t>UAS</a:t>
            </a:r>
          </a:p>
          <a:p>
            <a:pPr algn="just">
              <a:lnSpc>
                <a:spcPts val="2773"/>
              </a:lnSpc>
            </a:pPr>
            <a:r>
              <a:rPr lang="en-US" sz="1600" dirty="0">
                <a:solidFill>
                  <a:srgbClr val="FFFFFF"/>
                </a:solidFill>
                <a:latin typeface="Barlow"/>
              </a:rPr>
              <a:t>BGWCOE is the planned premier UAS testing proving grounds and advanced piloting training center in the world opening in Jan 2025 and located in </a:t>
            </a:r>
            <a:r>
              <a:rPr lang="en-US" sz="1600" b="0" i="0" dirty="0">
                <a:solidFill>
                  <a:schemeClr val="bg1"/>
                </a:solidFill>
                <a:effectLst/>
                <a:latin typeface="Barlow"/>
              </a:rPr>
              <a:t>Jõhvi</a:t>
            </a:r>
            <a:r>
              <a:rPr lang="en-US" sz="1600" dirty="0">
                <a:solidFill>
                  <a:schemeClr val="bg1"/>
                </a:solidFill>
                <a:latin typeface="Barlow"/>
              </a:rPr>
              <a:t> and Sonda, Estonia</a:t>
            </a:r>
            <a:r>
              <a:rPr lang="en-US" sz="1600" dirty="0">
                <a:solidFill>
                  <a:srgbClr val="FFFFFF"/>
                </a:solidFill>
                <a:latin typeface="Barlow"/>
              </a:rPr>
              <a:t>. </a:t>
            </a:r>
            <a:r>
              <a:rPr lang="en-US" sz="1700" dirty="0">
                <a:solidFill>
                  <a:srgbClr val="FFFFFF"/>
                </a:solidFill>
                <a:latin typeface="Barlow"/>
              </a:rPr>
              <a:t>We provide proving grounds, simulated environments including commercial and dual use, and drone testing facilities at our locations. Separately we are able to provide advanced FPV, FW, and ISR drone instruction.  We have over 50 trained instructors with current experience in Ukraine &amp; Middle East</a:t>
            </a:r>
          </a:p>
        </p:txBody>
      </p:sp>
      <p:sp>
        <p:nvSpPr>
          <p:cNvPr id="20" name="TextBox 20"/>
          <p:cNvSpPr txBox="1"/>
          <p:nvPr/>
        </p:nvSpPr>
        <p:spPr>
          <a:xfrm>
            <a:off x="1120704" y="4799080"/>
            <a:ext cx="4975896" cy="672813"/>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 We train and provide a world class training ground to the aspiring and existing UAS ecosystem” </a:t>
            </a:r>
          </a:p>
        </p:txBody>
      </p:sp>
      <p:sp>
        <p:nvSpPr>
          <p:cNvPr id="22" name="TextBox 22"/>
          <p:cNvSpPr txBox="1"/>
          <p:nvPr/>
        </p:nvSpPr>
        <p:spPr>
          <a:xfrm>
            <a:off x="385099" y="495170"/>
            <a:ext cx="10167168" cy="415370"/>
          </a:xfrm>
          <a:prstGeom prst="rect">
            <a:avLst/>
          </a:prstGeom>
        </p:spPr>
        <p:txBody>
          <a:bodyPr wrap="square" lIns="0" tIns="0" rIns="0" bIns="0" rtlCol="0" anchor="t">
            <a:spAutoFit/>
          </a:bodyPr>
          <a:lstStyle/>
          <a:p>
            <a:pPr>
              <a:lnSpc>
                <a:spcPts val="3557"/>
              </a:lnSpc>
            </a:pPr>
            <a:r>
              <a:rPr lang="en-US" sz="2695" dirty="0">
                <a:solidFill>
                  <a:srgbClr val="FFFFFF"/>
                </a:solidFill>
                <a:latin typeface="Barlow Bold"/>
              </a:rPr>
              <a:t>WHAT IS  </a:t>
            </a:r>
            <a:r>
              <a:rPr lang="en-US" sz="2695" dirty="0">
                <a:solidFill>
                  <a:srgbClr val="A6A6A6"/>
                </a:solidFill>
                <a:latin typeface="Barlow Bold"/>
              </a:rPr>
              <a:t>BALTIC GHOST WING CENTER OF EXCELLENCE </a:t>
            </a:r>
            <a:r>
              <a:rPr lang="en-US" sz="2695" dirty="0">
                <a:solidFill>
                  <a:srgbClr val="FFFFFF"/>
                </a:solidFill>
                <a:latin typeface="Barlow Bold"/>
              </a:rPr>
              <a:t>?</a:t>
            </a:r>
          </a:p>
        </p:txBody>
      </p:sp>
      <p:sp>
        <p:nvSpPr>
          <p:cNvPr id="3" name="TextBox 64">
            <a:extLst>
              <a:ext uri="{FF2B5EF4-FFF2-40B4-BE49-F238E27FC236}">
                <a16:creationId xmlns:a16="http://schemas.microsoft.com/office/drawing/2014/main" id="{D18F774A-CB11-BE9E-04EA-FF56516A3783}"/>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25" name="Picture 24">
            <a:extLst>
              <a:ext uri="{FF2B5EF4-FFF2-40B4-BE49-F238E27FC236}">
                <a16:creationId xmlns:a16="http://schemas.microsoft.com/office/drawing/2014/main" id="{8B6AD7E3-E77D-D09F-6996-D4BAECEA72AB}"/>
              </a:ext>
            </a:extLst>
          </p:cNvPr>
          <p:cNvPicPr>
            <a:picLocks noChangeAspect="1"/>
          </p:cNvPicPr>
          <p:nvPr/>
        </p:nvPicPr>
        <p:blipFill rotWithShape="1">
          <a:blip r:embed="rId6">
            <a:extLst>
              <a:ext uri="{28A0092B-C50C-407E-A947-70E740481C1C}">
                <a14:useLocalDpi xmlns:a14="http://schemas.microsoft.com/office/drawing/2010/main" val="0"/>
              </a:ext>
            </a:extLst>
          </a:blip>
          <a:srcRect l="32000"/>
          <a:stretch/>
        </p:blipFill>
        <p:spPr>
          <a:xfrm>
            <a:off x="6289327" y="1615350"/>
            <a:ext cx="5290173" cy="3556135"/>
          </a:xfrm>
          <a:prstGeom prst="rect">
            <a:avLst/>
          </a:prstGeom>
        </p:spPr>
      </p:pic>
      <p:pic>
        <p:nvPicPr>
          <p:cNvPr id="11" name="Picture 10">
            <a:extLst>
              <a:ext uri="{FF2B5EF4-FFF2-40B4-BE49-F238E27FC236}">
                <a16:creationId xmlns:a16="http://schemas.microsoft.com/office/drawing/2014/main" id="{FA2C936E-EBBC-510B-96A2-162CF087BA90}"/>
              </a:ext>
            </a:extLst>
          </p:cNvPr>
          <p:cNvPicPr>
            <a:picLocks noChangeAspect="1"/>
          </p:cNvPicPr>
          <p:nvPr/>
        </p:nvPicPr>
        <p:blipFill>
          <a:blip r:embed="rId7"/>
          <a:stretch>
            <a:fillRect/>
          </a:stretch>
        </p:blipFill>
        <p:spPr>
          <a:xfrm>
            <a:off x="7799393" y="4513983"/>
            <a:ext cx="4086357" cy="1748174"/>
          </a:xfrm>
          <a:prstGeom prst="rect">
            <a:avLst/>
          </a:prstGeom>
        </p:spPr>
      </p:pic>
      <p:pic>
        <p:nvPicPr>
          <p:cNvPr id="15" name="Picture 14" descr="A logo with a skull and a black hood&#10;&#10;Description automatically generated">
            <a:extLst>
              <a:ext uri="{FF2B5EF4-FFF2-40B4-BE49-F238E27FC236}">
                <a16:creationId xmlns:a16="http://schemas.microsoft.com/office/drawing/2014/main" id="{3F66A485-862C-8FDB-D023-7CA57F065D8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68051" y="-66085"/>
            <a:ext cx="1752600" cy="1752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p:cNvSpPr/>
          <p:nvPr/>
        </p:nvSpPr>
        <p:spPr>
          <a:xfrm>
            <a:off x="0" y="-12795"/>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7011117" y="446553"/>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4" name="AutoShape 14"/>
          <p:cNvSpPr/>
          <p:nvPr/>
        </p:nvSpPr>
        <p:spPr>
          <a:xfrm>
            <a:off x="577032" y="3962400"/>
            <a:ext cx="5644209" cy="0"/>
          </a:xfrm>
          <a:prstGeom prst="line">
            <a:avLst/>
          </a:prstGeom>
          <a:ln w="28575" cap="rnd">
            <a:solidFill>
              <a:srgbClr val="CBCBCB"/>
            </a:solidFill>
            <a:prstDash val="sysDot"/>
            <a:headEnd type="none" w="sm" len="sm"/>
            <a:tailEnd type="none" w="sm" len="sm"/>
          </a:ln>
        </p:spPr>
        <p:txBody>
          <a:bodyPr/>
          <a:lstStyle/>
          <a:p>
            <a:endParaRPr lang="en-US"/>
          </a:p>
        </p:txBody>
      </p:sp>
      <p:sp>
        <p:nvSpPr>
          <p:cNvPr id="16" name="Freeform 16"/>
          <p:cNvSpPr/>
          <p:nvPr/>
        </p:nvSpPr>
        <p:spPr>
          <a:xfrm>
            <a:off x="375267" y="4241705"/>
            <a:ext cx="629696" cy="62969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CED2"/>
          </a:solidFill>
        </p:spPr>
        <p:txBody>
          <a:bodyPr/>
          <a:lstStyle/>
          <a:p>
            <a:endParaRPr lang="en-US"/>
          </a:p>
        </p:txBody>
      </p:sp>
      <p:sp>
        <p:nvSpPr>
          <p:cNvPr id="17" name="TextBox 17"/>
          <p:cNvSpPr txBox="1"/>
          <p:nvPr/>
        </p:nvSpPr>
        <p:spPr>
          <a:xfrm>
            <a:off x="434301" y="4278601"/>
            <a:ext cx="511628" cy="533766"/>
          </a:xfrm>
          <a:prstGeom prst="rect">
            <a:avLst/>
          </a:prstGeom>
        </p:spPr>
        <p:txBody>
          <a:bodyPr lIns="50800" tIns="50800" rIns="50800" bIns="50800" rtlCol="0" anchor="ctr"/>
          <a:lstStyle/>
          <a:p>
            <a:pPr algn="ctr">
              <a:lnSpc>
                <a:spcPts val="1773"/>
              </a:lnSpc>
            </a:pPr>
            <a:endParaRPr/>
          </a:p>
        </p:txBody>
      </p:sp>
      <p:sp>
        <p:nvSpPr>
          <p:cNvPr id="18" name="Freeform 18"/>
          <p:cNvSpPr/>
          <p:nvPr/>
        </p:nvSpPr>
        <p:spPr>
          <a:xfrm>
            <a:off x="431095" y="446557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375267" y="1489693"/>
            <a:ext cx="5644209" cy="2468176"/>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panose="00000500000000000000" pitchFamily="2" charset="0"/>
              </a:rPr>
              <a:t>UAS</a:t>
            </a:r>
          </a:p>
          <a:p>
            <a:pPr algn="just">
              <a:lnSpc>
                <a:spcPts val="2773"/>
              </a:lnSpc>
            </a:pPr>
            <a:r>
              <a:rPr lang="en-US" sz="1733" dirty="0">
                <a:solidFill>
                  <a:srgbClr val="FFFFFF"/>
                </a:solidFill>
                <a:latin typeface="Barlow" panose="00000500000000000000" pitchFamily="2" charset="0"/>
              </a:rPr>
              <a:t>BGWCOE maintains operational testing areas in </a:t>
            </a:r>
            <a:r>
              <a:rPr lang="en-US" sz="1600" b="0" i="0" dirty="0" err="1">
                <a:solidFill>
                  <a:schemeClr val="bg1"/>
                </a:solidFill>
                <a:effectLst/>
                <a:latin typeface="Barlow" panose="00000500000000000000" pitchFamily="2" charset="0"/>
              </a:rPr>
              <a:t>Jõhvi</a:t>
            </a:r>
            <a:r>
              <a:rPr lang="en-US" sz="1733" dirty="0">
                <a:solidFill>
                  <a:schemeClr val="bg1"/>
                </a:solidFill>
                <a:latin typeface="Barlow" panose="00000500000000000000" pitchFamily="2" charset="0"/>
              </a:rPr>
              <a:t> </a:t>
            </a:r>
            <a:r>
              <a:rPr lang="en-US" sz="1733" dirty="0">
                <a:solidFill>
                  <a:srgbClr val="FFFFFF"/>
                </a:solidFill>
                <a:latin typeface="Barlow" panose="00000500000000000000" pitchFamily="2" charset="0"/>
              </a:rPr>
              <a:t>and </a:t>
            </a:r>
            <a:r>
              <a:rPr lang="en-US" sz="1733" dirty="0" err="1">
                <a:solidFill>
                  <a:srgbClr val="FFFFFF"/>
                </a:solidFill>
                <a:latin typeface="Barlow" panose="00000500000000000000" pitchFamily="2" charset="0"/>
              </a:rPr>
              <a:t>Sonda</a:t>
            </a:r>
            <a:r>
              <a:rPr lang="en-US" sz="1733" dirty="0">
                <a:solidFill>
                  <a:srgbClr val="FFFFFF"/>
                </a:solidFill>
                <a:latin typeface="Barlow" panose="00000500000000000000" pitchFamily="2" charset="0"/>
              </a:rPr>
              <a:t>, Estonia.  Both VLOS and BVLOS (with Estonian </a:t>
            </a:r>
            <a:r>
              <a:rPr lang="en-US" sz="1733" dirty="0" err="1">
                <a:solidFill>
                  <a:srgbClr val="FFFFFF"/>
                </a:solidFill>
                <a:latin typeface="Barlow" panose="00000500000000000000" pitchFamily="2" charset="0"/>
              </a:rPr>
              <a:t>defence</a:t>
            </a:r>
            <a:r>
              <a:rPr lang="en-US" sz="1733" dirty="0">
                <a:solidFill>
                  <a:srgbClr val="FFFFFF"/>
                </a:solidFill>
                <a:latin typeface="Barlow" panose="00000500000000000000" pitchFamily="2" charset="0"/>
              </a:rPr>
              <a:t> support) are possible at our ranges. BGWOCE is known throughout the drone community and is currently establishing MOUs with a variety of clients and partners to include AI, UAS, UGV, USV and other industry partners. </a:t>
            </a:r>
          </a:p>
        </p:txBody>
      </p:sp>
      <p:sp>
        <p:nvSpPr>
          <p:cNvPr id="20" name="TextBox 20"/>
          <p:cNvSpPr txBox="1"/>
          <p:nvPr/>
        </p:nvSpPr>
        <p:spPr>
          <a:xfrm>
            <a:off x="1120704" y="4191000"/>
            <a:ext cx="4975896" cy="1750031"/>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BGWCOE primary goal is to allow all types of commercial and dual use drone companies to test under various (and extreme) testing conditions in Estonia. These conditions replicate other eastern European and cold weather climates.</a:t>
            </a:r>
          </a:p>
        </p:txBody>
      </p:sp>
      <p:sp>
        <p:nvSpPr>
          <p:cNvPr id="22" name="TextBox 22"/>
          <p:cNvSpPr txBox="1"/>
          <p:nvPr/>
        </p:nvSpPr>
        <p:spPr>
          <a:xfrm>
            <a:off x="375267" y="506472"/>
            <a:ext cx="10167168" cy="415370"/>
          </a:xfrm>
          <a:prstGeom prst="rect">
            <a:avLst/>
          </a:prstGeom>
        </p:spPr>
        <p:txBody>
          <a:bodyPr wrap="square" lIns="0" tIns="0" rIns="0" bIns="0" rtlCol="0" anchor="t">
            <a:spAutoFit/>
          </a:bodyPr>
          <a:lstStyle/>
          <a:p>
            <a:pPr>
              <a:lnSpc>
                <a:spcPts val="3557"/>
              </a:lnSpc>
            </a:pPr>
            <a:r>
              <a:rPr lang="en-US" sz="2695" dirty="0">
                <a:solidFill>
                  <a:srgbClr val="FFFFFF"/>
                </a:solidFill>
                <a:latin typeface="Barlow Bold"/>
              </a:rPr>
              <a:t>SONDA AND JOHVI PROVING GROUNDS</a:t>
            </a:r>
          </a:p>
        </p:txBody>
      </p:sp>
      <p:pic>
        <p:nvPicPr>
          <p:cNvPr id="10" name="Picture 9" descr="A map of a city&#10;&#10;Description automatically generated">
            <a:extLst>
              <a:ext uri="{FF2B5EF4-FFF2-40B4-BE49-F238E27FC236}">
                <a16:creationId xmlns:a16="http://schemas.microsoft.com/office/drawing/2014/main" id="{6AA7A2D5-95D0-0DDF-2399-D417E514BD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1932" y="892815"/>
            <a:ext cx="5062404" cy="3796803"/>
          </a:xfrm>
          <a:prstGeom prst="rect">
            <a:avLst/>
          </a:prstGeom>
        </p:spPr>
      </p:pic>
      <p:pic>
        <p:nvPicPr>
          <p:cNvPr id="15" name="Picture 14">
            <a:extLst>
              <a:ext uri="{FF2B5EF4-FFF2-40B4-BE49-F238E27FC236}">
                <a16:creationId xmlns:a16="http://schemas.microsoft.com/office/drawing/2014/main" id="{CF0EA66C-10A2-90B2-ABB7-C67DD673CEAB}"/>
              </a:ext>
            </a:extLst>
          </p:cNvPr>
          <p:cNvPicPr>
            <a:picLocks noChangeAspect="1"/>
          </p:cNvPicPr>
          <p:nvPr/>
        </p:nvPicPr>
        <p:blipFill>
          <a:blip r:embed="rId7"/>
          <a:stretch>
            <a:fillRect/>
          </a:stretch>
        </p:blipFill>
        <p:spPr>
          <a:xfrm>
            <a:off x="7609149" y="3110305"/>
            <a:ext cx="3817133" cy="2797734"/>
          </a:xfrm>
          <a:prstGeom prst="rect">
            <a:avLst/>
          </a:prstGeom>
        </p:spPr>
      </p:pic>
      <p:pic>
        <p:nvPicPr>
          <p:cNvPr id="11" name="Picture 10">
            <a:extLst>
              <a:ext uri="{FF2B5EF4-FFF2-40B4-BE49-F238E27FC236}">
                <a16:creationId xmlns:a16="http://schemas.microsoft.com/office/drawing/2014/main" id="{1726BB47-7E4B-6A71-C2A5-099860143EB0}"/>
              </a:ext>
            </a:extLst>
          </p:cNvPr>
          <p:cNvPicPr>
            <a:picLocks noChangeAspect="1"/>
          </p:cNvPicPr>
          <p:nvPr/>
        </p:nvPicPr>
        <p:blipFill>
          <a:blip r:embed="rId8"/>
          <a:stretch>
            <a:fillRect/>
          </a:stretch>
        </p:blipFill>
        <p:spPr>
          <a:xfrm>
            <a:off x="6679884" y="5279830"/>
            <a:ext cx="4724635" cy="1036655"/>
          </a:xfrm>
          <a:prstGeom prst="rect">
            <a:avLst/>
          </a:prstGeom>
        </p:spPr>
      </p:pic>
      <p:sp>
        <p:nvSpPr>
          <p:cNvPr id="21" name="TextBox 64">
            <a:extLst>
              <a:ext uri="{FF2B5EF4-FFF2-40B4-BE49-F238E27FC236}">
                <a16:creationId xmlns:a16="http://schemas.microsoft.com/office/drawing/2014/main" id="{29AAF9FA-8DE1-B277-A903-AB3F2009E235}"/>
              </a:ext>
            </a:extLst>
          </p:cNvPr>
          <p:cNvSpPr txBox="1"/>
          <p:nvPr/>
        </p:nvSpPr>
        <p:spPr>
          <a:xfrm>
            <a:off x="8712433" y="6572933"/>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23" name="Picture 22" descr="A logo with a skull and a black hood&#10;&#10;Description automatically generated">
            <a:extLst>
              <a:ext uri="{FF2B5EF4-FFF2-40B4-BE49-F238E27FC236}">
                <a16:creationId xmlns:a16="http://schemas.microsoft.com/office/drawing/2014/main" id="{86BE3C5A-02C5-5417-E969-D66ABCB663F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49982" y="-104213"/>
            <a:ext cx="1752600" cy="1752600"/>
          </a:xfrm>
          <a:prstGeom prst="rect">
            <a:avLst/>
          </a:prstGeom>
        </p:spPr>
      </p:pic>
    </p:spTree>
    <p:extLst>
      <p:ext uri="{BB962C8B-B14F-4D97-AF65-F5344CB8AC3E}">
        <p14:creationId xmlns:p14="http://schemas.microsoft.com/office/powerpoint/2010/main" val="329465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r>
              <a:rPr lang="en-US" dirty="0"/>
              <a:t>Bal</a:t>
            </a:r>
          </a:p>
        </p:txBody>
      </p:sp>
      <p:sp>
        <p:nvSpPr>
          <p:cNvPr id="4" name="Freeform 4"/>
          <p:cNvSpPr/>
          <p:nvPr/>
        </p:nvSpPr>
        <p:spPr>
          <a:xfrm>
            <a:off x="0" y="-12795"/>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7063522" y="471937"/>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4" name="AutoShape 14"/>
          <p:cNvSpPr/>
          <p:nvPr/>
        </p:nvSpPr>
        <p:spPr>
          <a:xfrm>
            <a:off x="426435" y="4597373"/>
            <a:ext cx="5644209" cy="0"/>
          </a:xfrm>
          <a:prstGeom prst="line">
            <a:avLst/>
          </a:prstGeom>
          <a:ln w="28575" cap="rnd">
            <a:solidFill>
              <a:srgbClr val="CBCBCB"/>
            </a:solidFill>
            <a:prstDash val="sysDot"/>
            <a:headEnd type="none" w="sm" len="sm"/>
            <a:tailEnd type="none" w="sm" len="sm"/>
          </a:ln>
        </p:spPr>
        <p:txBody>
          <a:bodyPr/>
          <a:lstStyle/>
          <a:p>
            <a:endParaRPr lang="en-US"/>
          </a:p>
        </p:txBody>
      </p:sp>
      <p:sp>
        <p:nvSpPr>
          <p:cNvPr id="16" name="Freeform 16"/>
          <p:cNvSpPr/>
          <p:nvPr/>
        </p:nvSpPr>
        <p:spPr>
          <a:xfrm>
            <a:off x="375267" y="4849785"/>
            <a:ext cx="629696" cy="62969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CED2"/>
          </a:solidFill>
        </p:spPr>
        <p:txBody>
          <a:bodyPr/>
          <a:lstStyle/>
          <a:p>
            <a:endParaRPr lang="en-US"/>
          </a:p>
        </p:txBody>
      </p:sp>
      <p:sp>
        <p:nvSpPr>
          <p:cNvPr id="17" name="TextBox 17"/>
          <p:cNvSpPr txBox="1"/>
          <p:nvPr/>
        </p:nvSpPr>
        <p:spPr>
          <a:xfrm>
            <a:off x="434301" y="4886681"/>
            <a:ext cx="511628" cy="533766"/>
          </a:xfrm>
          <a:prstGeom prst="rect">
            <a:avLst/>
          </a:prstGeom>
        </p:spPr>
        <p:txBody>
          <a:bodyPr lIns="50800" tIns="50800" rIns="50800" bIns="50800" rtlCol="0" anchor="ctr"/>
          <a:lstStyle/>
          <a:p>
            <a:pPr algn="ctr">
              <a:lnSpc>
                <a:spcPts val="1773"/>
              </a:lnSpc>
            </a:pPr>
            <a:endParaRPr/>
          </a:p>
        </p:txBody>
      </p:sp>
      <p:sp>
        <p:nvSpPr>
          <p:cNvPr id="18" name="Freeform 18"/>
          <p:cNvSpPr/>
          <p:nvPr/>
        </p:nvSpPr>
        <p:spPr>
          <a:xfrm>
            <a:off x="431095" y="507365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375267" y="1489693"/>
            <a:ext cx="5644209" cy="2468176"/>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BGWCOE confirmed the availability of the SONDA X-43 Range in cooperation with </a:t>
            </a:r>
            <a:r>
              <a:rPr lang="en-US" sz="1733" dirty="0" err="1">
                <a:solidFill>
                  <a:srgbClr val="FFFFFF"/>
                </a:solidFill>
                <a:latin typeface="Barlow"/>
              </a:rPr>
              <a:t>Alexela</a:t>
            </a:r>
            <a:r>
              <a:rPr lang="en-US" sz="1733" dirty="0">
                <a:solidFill>
                  <a:srgbClr val="FFFFFF"/>
                </a:solidFill>
                <a:latin typeface="Barlow"/>
              </a:rPr>
              <a:t>. This range is a total of 44.5 km2 (expanding to over  100km2)  and is extremely discreet and this ground area is covered by a quarry only. No people live in this area. The highest elevation is 150m on top of shale oil piles.  Mobile shelters are available for use in this area as mobile classrooms.</a:t>
            </a:r>
          </a:p>
        </p:txBody>
      </p:sp>
      <p:sp>
        <p:nvSpPr>
          <p:cNvPr id="20" name="TextBox 20"/>
          <p:cNvSpPr txBox="1"/>
          <p:nvPr/>
        </p:nvSpPr>
        <p:spPr>
          <a:xfrm>
            <a:off x="1120704" y="4799080"/>
            <a:ext cx="4975896" cy="313740"/>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 The most secure training areas in Europe” </a:t>
            </a:r>
          </a:p>
        </p:txBody>
      </p:sp>
      <p:sp>
        <p:nvSpPr>
          <p:cNvPr id="22" name="TextBox 22"/>
          <p:cNvSpPr txBox="1"/>
          <p:nvPr/>
        </p:nvSpPr>
        <p:spPr>
          <a:xfrm>
            <a:off x="375267" y="491520"/>
            <a:ext cx="10167168" cy="415370"/>
          </a:xfrm>
          <a:prstGeom prst="rect">
            <a:avLst/>
          </a:prstGeom>
        </p:spPr>
        <p:txBody>
          <a:bodyPr wrap="square" lIns="0" tIns="0" rIns="0" bIns="0" rtlCol="0" anchor="t">
            <a:spAutoFit/>
          </a:bodyPr>
          <a:lstStyle/>
          <a:p>
            <a:pPr>
              <a:lnSpc>
                <a:spcPts val="3557"/>
              </a:lnSpc>
            </a:pPr>
            <a:r>
              <a:rPr lang="en-US" sz="2695" dirty="0">
                <a:solidFill>
                  <a:srgbClr val="FFFFFF"/>
                </a:solidFill>
                <a:latin typeface="Barlow Bold"/>
              </a:rPr>
              <a:t>SONDA 43-X PROVING GROUNDS</a:t>
            </a:r>
          </a:p>
        </p:txBody>
      </p:sp>
      <p:sp>
        <p:nvSpPr>
          <p:cNvPr id="3" name="TextBox 64">
            <a:extLst>
              <a:ext uri="{FF2B5EF4-FFF2-40B4-BE49-F238E27FC236}">
                <a16:creationId xmlns:a16="http://schemas.microsoft.com/office/drawing/2014/main" id="{D18F774A-CB11-BE9E-04EA-FF56516A3783}"/>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15" name="Picture 14" descr="A logo with a skull and a black hood&#10;&#10;Description automatically generated">
            <a:extLst>
              <a:ext uri="{FF2B5EF4-FFF2-40B4-BE49-F238E27FC236}">
                <a16:creationId xmlns:a16="http://schemas.microsoft.com/office/drawing/2014/main" id="{3F66A485-862C-8FDB-D023-7CA57F065D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8051" y="-66085"/>
            <a:ext cx="1752600" cy="1752600"/>
          </a:xfrm>
          <a:prstGeom prst="rect">
            <a:avLst/>
          </a:prstGeom>
        </p:spPr>
      </p:pic>
      <p:pic>
        <p:nvPicPr>
          <p:cNvPr id="10" name="Picture 9">
            <a:extLst>
              <a:ext uri="{FF2B5EF4-FFF2-40B4-BE49-F238E27FC236}">
                <a16:creationId xmlns:a16="http://schemas.microsoft.com/office/drawing/2014/main" id="{6A356001-EE59-91F8-1FFE-7F903F155EA7}"/>
              </a:ext>
            </a:extLst>
          </p:cNvPr>
          <p:cNvPicPr>
            <a:picLocks noChangeAspect="1"/>
          </p:cNvPicPr>
          <p:nvPr/>
        </p:nvPicPr>
        <p:blipFill>
          <a:blip r:embed="rId7"/>
          <a:stretch>
            <a:fillRect/>
          </a:stretch>
        </p:blipFill>
        <p:spPr>
          <a:xfrm>
            <a:off x="6138114" y="656353"/>
            <a:ext cx="3130062" cy="3148324"/>
          </a:xfrm>
          <a:prstGeom prst="rect">
            <a:avLst/>
          </a:prstGeom>
        </p:spPr>
      </p:pic>
      <p:pic>
        <p:nvPicPr>
          <p:cNvPr id="21" name="Picture 20" descr="A view of a river through a car window&#10;&#10;Description automatically generated">
            <a:extLst>
              <a:ext uri="{FF2B5EF4-FFF2-40B4-BE49-F238E27FC236}">
                <a16:creationId xmlns:a16="http://schemas.microsoft.com/office/drawing/2014/main" id="{02C4157A-AACB-B847-DC98-D55DE780C2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82672" y="1489693"/>
            <a:ext cx="2289992" cy="3053323"/>
          </a:xfrm>
          <a:prstGeom prst="rect">
            <a:avLst/>
          </a:prstGeom>
        </p:spPr>
      </p:pic>
      <p:pic>
        <p:nvPicPr>
          <p:cNvPr id="24" name="Picture 23" descr="A river running through a forest&#10;&#10;Description automatically generated">
            <a:extLst>
              <a:ext uri="{FF2B5EF4-FFF2-40B4-BE49-F238E27FC236}">
                <a16:creationId xmlns:a16="http://schemas.microsoft.com/office/drawing/2014/main" id="{2894DF3D-F728-C771-234C-3EC0889AEA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21358" y="3866632"/>
            <a:ext cx="3461336" cy="2596002"/>
          </a:xfrm>
          <a:prstGeom prst="rect">
            <a:avLst/>
          </a:prstGeom>
        </p:spPr>
      </p:pic>
    </p:spTree>
    <p:extLst>
      <p:ext uri="{BB962C8B-B14F-4D97-AF65-F5344CB8AC3E}">
        <p14:creationId xmlns:p14="http://schemas.microsoft.com/office/powerpoint/2010/main" val="2727514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r>
              <a:rPr lang="en-US" dirty="0"/>
              <a:t>Bal</a:t>
            </a:r>
          </a:p>
        </p:txBody>
      </p:sp>
      <p:sp>
        <p:nvSpPr>
          <p:cNvPr id="4" name="Freeform 4"/>
          <p:cNvSpPr/>
          <p:nvPr/>
        </p:nvSpPr>
        <p:spPr>
          <a:xfrm>
            <a:off x="-588079" y="-435001"/>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dirty="0"/>
          </a:p>
        </p:txBody>
      </p:sp>
      <p:sp>
        <p:nvSpPr>
          <p:cNvPr id="5" name="Freeform 5"/>
          <p:cNvSpPr/>
          <p:nvPr/>
        </p:nvSpPr>
        <p:spPr>
          <a:xfrm flipH="1">
            <a:off x="7063522" y="471937"/>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4" name="AutoShape 14"/>
          <p:cNvSpPr/>
          <p:nvPr/>
        </p:nvSpPr>
        <p:spPr>
          <a:xfrm>
            <a:off x="426435" y="4597373"/>
            <a:ext cx="5644209" cy="0"/>
          </a:xfrm>
          <a:prstGeom prst="line">
            <a:avLst/>
          </a:prstGeom>
          <a:ln w="28575" cap="rnd">
            <a:solidFill>
              <a:srgbClr val="CBCBCB"/>
            </a:solidFill>
            <a:prstDash val="sysDot"/>
            <a:headEnd type="none" w="sm" len="sm"/>
            <a:tailEnd type="none" w="sm" len="sm"/>
          </a:ln>
        </p:spPr>
        <p:txBody>
          <a:bodyPr/>
          <a:lstStyle/>
          <a:p>
            <a:endParaRPr lang="en-US"/>
          </a:p>
        </p:txBody>
      </p:sp>
      <p:sp>
        <p:nvSpPr>
          <p:cNvPr id="16" name="Freeform 16"/>
          <p:cNvSpPr/>
          <p:nvPr/>
        </p:nvSpPr>
        <p:spPr>
          <a:xfrm>
            <a:off x="375267" y="4849785"/>
            <a:ext cx="629696" cy="62969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CED2"/>
          </a:solidFill>
        </p:spPr>
        <p:txBody>
          <a:bodyPr/>
          <a:lstStyle/>
          <a:p>
            <a:endParaRPr lang="en-US"/>
          </a:p>
        </p:txBody>
      </p:sp>
      <p:sp>
        <p:nvSpPr>
          <p:cNvPr id="17" name="TextBox 17"/>
          <p:cNvSpPr txBox="1"/>
          <p:nvPr/>
        </p:nvSpPr>
        <p:spPr>
          <a:xfrm>
            <a:off x="434301" y="4886681"/>
            <a:ext cx="511628" cy="533766"/>
          </a:xfrm>
          <a:prstGeom prst="rect">
            <a:avLst/>
          </a:prstGeom>
        </p:spPr>
        <p:txBody>
          <a:bodyPr lIns="50800" tIns="50800" rIns="50800" bIns="50800" rtlCol="0" anchor="ctr"/>
          <a:lstStyle/>
          <a:p>
            <a:pPr algn="ctr">
              <a:lnSpc>
                <a:spcPts val="1773"/>
              </a:lnSpc>
            </a:pPr>
            <a:endParaRPr/>
          </a:p>
        </p:txBody>
      </p:sp>
      <p:sp>
        <p:nvSpPr>
          <p:cNvPr id="18" name="Freeform 18"/>
          <p:cNvSpPr/>
          <p:nvPr/>
        </p:nvSpPr>
        <p:spPr>
          <a:xfrm>
            <a:off x="431095" y="507365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375267" y="1489693"/>
            <a:ext cx="5644209" cy="2109104"/>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Baltic Ghost Wing's new center in </a:t>
            </a:r>
            <a:r>
              <a:rPr lang="en-US" sz="1800" b="0" i="0" dirty="0" err="1">
                <a:solidFill>
                  <a:schemeClr val="bg1"/>
                </a:solidFill>
                <a:effectLst/>
                <a:latin typeface="Google Sans"/>
              </a:rPr>
              <a:t>Võrtsjärv</a:t>
            </a:r>
            <a:r>
              <a:rPr lang="en-US" dirty="0">
                <a:solidFill>
                  <a:schemeClr val="bg1"/>
                </a:solidFill>
                <a:latin typeface="Google Sans"/>
              </a:rPr>
              <a:t>, </a:t>
            </a:r>
            <a:r>
              <a:rPr lang="en-US" sz="1733" dirty="0">
                <a:solidFill>
                  <a:srgbClr val="FFFFFF"/>
                </a:solidFill>
                <a:latin typeface="Barlow"/>
              </a:rPr>
              <a:t>Estonia, is a cutting-edge marsupial and amphibious facility, supporting operations for unmanned surface vehicles (USV), unmanned underwater vehicles (UUV), and unmanned aerial systems (UAS). This expansion enhances capabilities in multi-domain unmanned technology testing and training.</a:t>
            </a:r>
          </a:p>
        </p:txBody>
      </p:sp>
      <p:sp>
        <p:nvSpPr>
          <p:cNvPr id="20" name="TextBox 20"/>
          <p:cNvSpPr txBox="1"/>
          <p:nvPr/>
        </p:nvSpPr>
        <p:spPr>
          <a:xfrm>
            <a:off x="1120704" y="4799080"/>
            <a:ext cx="4975896" cy="672813"/>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“Intermodal is the next frontier in unmanned systems” </a:t>
            </a:r>
          </a:p>
        </p:txBody>
      </p:sp>
      <p:sp>
        <p:nvSpPr>
          <p:cNvPr id="22" name="TextBox 22"/>
          <p:cNvSpPr txBox="1"/>
          <p:nvPr/>
        </p:nvSpPr>
        <p:spPr>
          <a:xfrm>
            <a:off x="375267" y="491520"/>
            <a:ext cx="10167168" cy="418063"/>
          </a:xfrm>
          <a:prstGeom prst="rect">
            <a:avLst/>
          </a:prstGeom>
        </p:spPr>
        <p:txBody>
          <a:bodyPr wrap="square" lIns="0" tIns="0" rIns="0" bIns="0" rtlCol="0" anchor="t">
            <a:spAutoFit/>
          </a:bodyPr>
          <a:lstStyle/>
          <a:p>
            <a:pPr>
              <a:lnSpc>
                <a:spcPts val="3557"/>
              </a:lnSpc>
            </a:pPr>
            <a:r>
              <a:rPr lang="en-US" sz="2800" b="1" i="0" dirty="0" err="1">
                <a:solidFill>
                  <a:schemeClr val="bg1"/>
                </a:solidFill>
                <a:effectLst/>
                <a:latin typeface="Barlow" panose="00000500000000000000" pitchFamily="2" charset="0"/>
              </a:rPr>
              <a:t>Võrtsjärv</a:t>
            </a:r>
            <a:r>
              <a:rPr lang="en-US" sz="2695" b="1" dirty="0">
                <a:solidFill>
                  <a:schemeClr val="bg1"/>
                </a:solidFill>
                <a:latin typeface="Barlow" panose="00000500000000000000" pitchFamily="2" charset="0"/>
              </a:rPr>
              <a:t>, Estonia</a:t>
            </a:r>
          </a:p>
        </p:txBody>
      </p:sp>
      <p:sp>
        <p:nvSpPr>
          <p:cNvPr id="3" name="TextBox 64">
            <a:extLst>
              <a:ext uri="{FF2B5EF4-FFF2-40B4-BE49-F238E27FC236}">
                <a16:creationId xmlns:a16="http://schemas.microsoft.com/office/drawing/2014/main" id="{D18F774A-CB11-BE9E-04EA-FF56516A3783}"/>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15" name="Picture 14" descr="A logo with a skull and a black hood&#10;&#10;Description automatically generated">
            <a:extLst>
              <a:ext uri="{FF2B5EF4-FFF2-40B4-BE49-F238E27FC236}">
                <a16:creationId xmlns:a16="http://schemas.microsoft.com/office/drawing/2014/main" id="{3F66A485-862C-8FDB-D023-7CA57F065D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8051" y="-66085"/>
            <a:ext cx="1752600" cy="1752600"/>
          </a:xfrm>
          <a:prstGeom prst="rect">
            <a:avLst/>
          </a:prstGeom>
        </p:spPr>
      </p:pic>
      <p:pic>
        <p:nvPicPr>
          <p:cNvPr id="1028" name="Picture 4" descr="No photo description available.">
            <a:extLst>
              <a:ext uri="{FF2B5EF4-FFF2-40B4-BE49-F238E27FC236}">
                <a16:creationId xmlns:a16="http://schemas.microsoft.com/office/drawing/2014/main" id="{845E0D57-F305-3404-CDFD-6611A28AE0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6805" y="367321"/>
            <a:ext cx="2998402" cy="26702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45D54E03-D0FE-C48D-D189-4F15A88F8746}"/>
              </a:ext>
            </a:extLst>
          </p:cNvPr>
          <p:cNvPicPr>
            <a:picLocks noChangeAspect="1"/>
          </p:cNvPicPr>
          <p:nvPr/>
        </p:nvPicPr>
        <p:blipFill>
          <a:blip r:embed="rId8"/>
          <a:stretch>
            <a:fillRect/>
          </a:stretch>
        </p:blipFill>
        <p:spPr>
          <a:xfrm>
            <a:off x="8808205" y="1941620"/>
            <a:ext cx="3279247" cy="2940792"/>
          </a:xfrm>
          <a:prstGeom prst="rect">
            <a:avLst/>
          </a:prstGeom>
        </p:spPr>
      </p:pic>
      <p:pic>
        <p:nvPicPr>
          <p:cNvPr id="26" name="Picture 25">
            <a:extLst>
              <a:ext uri="{FF2B5EF4-FFF2-40B4-BE49-F238E27FC236}">
                <a16:creationId xmlns:a16="http://schemas.microsoft.com/office/drawing/2014/main" id="{B4EB5B1E-C526-D846-B455-4EC61201EF95}"/>
              </a:ext>
            </a:extLst>
          </p:cNvPr>
          <p:cNvPicPr>
            <a:picLocks noChangeAspect="1"/>
          </p:cNvPicPr>
          <p:nvPr/>
        </p:nvPicPr>
        <p:blipFill>
          <a:blip r:embed="rId9"/>
          <a:stretch>
            <a:fillRect/>
          </a:stretch>
        </p:blipFill>
        <p:spPr>
          <a:xfrm>
            <a:off x="6421054" y="2997675"/>
            <a:ext cx="2712955" cy="3177815"/>
          </a:xfrm>
          <a:prstGeom prst="rect">
            <a:avLst/>
          </a:prstGeom>
        </p:spPr>
      </p:pic>
    </p:spTree>
    <p:extLst>
      <p:ext uri="{BB962C8B-B14F-4D97-AF65-F5344CB8AC3E}">
        <p14:creationId xmlns:p14="http://schemas.microsoft.com/office/powerpoint/2010/main" val="278243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09" y="-89917"/>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dirty="0"/>
          </a:p>
        </p:txBody>
      </p:sp>
      <p:sp>
        <p:nvSpPr>
          <p:cNvPr id="4" name="Freeform 4"/>
          <p:cNvSpPr/>
          <p:nvPr/>
        </p:nvSpPr>
        <p:spPr>
          <a:xfrm>
            <a:off x="6108110" y="-3698247"/>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6677625" y="-6918"/>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dirty="0"/>
          </a:p>
        </p:txBody>
      </p:sp>
      <p:sp>
        <p:nvSpPr>
          <p:cNvPr id="9" name="Freeform 9"/>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10" name="TextBox 10"/>
          <p:cNvSpPr txBox="1"/>
          <p:nvPr/>
        </p:nvSpPr>
        <p:spPr>
          <a:xfrm rot="10800000">
            <a:off x="426435" y="6538316"/>
            <a:ext cx="8145676" cy="207734"/>
          </a:xfrm>
          <a:prstGeom prst="rect">
            <a:avLst/>
          </a:prstGeom>
        </p:spPr>
        <p:txBody>
          <a:bodyPr lIns="33863" tIns="33863" rIns="33863" bIns="33863" rtlCol="0" anchor="ctr"/>
          <a:lstStyle/>
          <a:p>
            <a:pPr marL="0" marR="0" lvl="0" indent="0" algn="ctr" defTabSz="914400" rtl="0" eaLnBrk="1" fontAlgn="auto" latinLnBrk="0" hangingPunct="1">
              <a:lnSpc>
                <a:spcPts val="1773"/>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utoShape 11"/>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AutoShape 13"/>
          <p:cNvSpPr/>
          <p:nvPr/>
        </p:nvSpPr>
        <p:spPr>
          <a:xfrm>
            <a:off x="770882" y="2362200"/>
            <a:ext cx="5609907" cy="0"/>
          </a:xfrm>
          <a:prstGeom prst="line">
            <a:avLst/>
          </a:prstGeom>
          <a:ln w="19050" cap="rnd">
            <a:solidFill>
              <a:srgbClr val="CBCBCB"/>
            </a:solidFill>
            <a:prstDash val="sysDot"/>
            <a:headEnd type="none" w="sm" len="sm"/>
            <a:tailEnd type="none" w="sm" len="sm"/>
          </a:ln>
        </p:spPr>
        <p:txBody>
          <a:bodyPr/>
          <a:lstStyle/>
          <a:p>
            <a:endParaRPr lang="en-US"/>
          </a:p>
        </p:txBody>
      </p:sp>
      <p:sp>
        <p:nvSpPr>
          <p:cNvPr id="14" name="AutoShape 14"/>
          <p:cNvSpPr/>
          <p:nvPr/>
        </p:nvSpPr>
        <p:spPr>
          <a:xfrm>
            <a:off x="720640" y="3276600"/>
            <a:ext cx="5609907" cy="0"/>
          </a:xfrm>
          <a:prstGeom prst="line">
            <a:avLst/>
          </a:prstGeom>
          <a:ln w="19050" cap="rnd">
            <a:solidFill>
              <a:srgbClr val="CBCBCB"/>
            </a:solidFill>
            <a:prstDash val="sysDot"/>
            <a:headEnd type="none" w="sm" len="sm"/>
            <a:tailEnd type="none" w="sm" len="sm"/>
          </a:ln>
        </p:spPr>
        <p:txBody>
          <a:bodyPr/>
          <a:lstStyle/>
          <a:p>
            <a:endParaRPr lang="en-US" dirty="0"/>
          </a:p>
        </p:txBody>
      </p:sp>
      <p:sp>
        <p:nvSpPr>
          <p:cNvPr id="15" name="AutoShape 15"/>
          <p:cNvSpPr/>
          <p:nvPr/>
        </p:nvSpPr>
        <p:spPr>
          <a:xfrm>
            <a:off x="762000" y="4038600"/>
            <a:ext cx="5609907" cy="0"/>
          </a:xfrm>
          <a:prstGeom prst="line">
            <a:avLst/>
          </a:prstGeom>
          <a:ln w="19050" cap="rnd">
            <a:solidFill>
              <a:srgbClr val="CBCBCB"/>
            </a:solidFill>
            <a:prstDash val="sysDot"/>
            <a:headEnd type="none" w="sm" len="sm"/>
            <a:tailEnd type="none" w="sm" len="sm"/>
          </a:ln>
        </p:spPr>
        <p:txBody>
          <a:bodyPr/>
          <a:lstStyle/>
          <a:p>
            <a:endParaRPr lang="en-US"/>
          </a:p>
        </p:txBody>
      </p:sp>
      <p:sp>
        <p:nvSpPr>
          <p:cNvPr id="16" name="AutoShape 16"/>
          <p:cNvSpPr/>
          <p:nvPr/>
        </p:nvSpPr>
        <p:spPr>
          <a:xfrm>
            <a:off x="798939" y="6075995"/>
            <a:ext cx="5609907" cy="0"/>
          </a:xfrm>
          <a:prstGeom prst="line">
            <a:avLst/>
          </a:prstGeom>
          <a:ln w="19050" cap="rnd">
            <a:solidFill>
              <a:srgbClr val="CBCBCB"/>
            </a:solidFill>
            <a:prstDash val="sysDot"/>
            <a:headEnd type="none" w="sm" len="sm"/>
            <a:tailEnd type="none" w="sm" len="sm"/>
          </a:ln>
        </p:spPr>
        <p:txBody>
          <a:bodyPr/>
          <a:lstStyle/>
          <a:p>
            <a:endParaRPr lang="en-US"/>
          </a:p>
        </p:txBody>
      </p:sp>
      <p:sp>
        <p:nvSpPr>
          <p:cNvPr id="17" name="Freeform 17"/>
          <p:cNvSpPr/>
          <p:nvPr/>
        </p:nvSpPr>
        <p:spPr>
          <a:xfrm>
            <a:off x="426435" y="1351215"/>
            <a:ext cx="251995" cy="220381"/>
          </a:xfrm>
          <a:custGeom>
            <a:avLst/>
            <a:gdLst/>
            <a:ahLst/>
            <a:cxnLst/>
            <a:rect l="l" t="t" r="r" b="b"/>
            <a:pathLst>
              <a:path w="251995" h="220381">
                <a:moveTo>
                  <a:pt x="0" y="0"/>
                </a:moveTo>
                <a:lnTo>
                  <a:pt x="251995" y="0"/>
                </a:lnTo>
                <a:lnTo>
                  <a:pt x="251995" y="220382"/>
                </a:lnTo>
                <a:lnTo>
                  <a:pt x="0" y="220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408843" y="2482705"/>
            <a:ext cx="251995" cy="220381"/>
          </a:xfrm>
          <a:custGeom>
            <a:avLst/>
            <a:gdLst/>
            <a:ahLst/>
            <a:cxnLst/>
            <a:rect l="l" t="t" r="r" b="b"/>
            <a:pathLst>
              <a:path w="251995" h="220381">
                <a:moveTo>
                  <a:pt x="0" y="0"/>
                </a:moveTo>
                <a:lnTo>
                  <a:pt x="251995" y="0"/>
                </a:lnTo>
                <a:lnTo>
                  <a:pt x="251995" y="220382"/>
                </a:lnTo>
                <a:lnTo>
                  <a:pt x="0" y="220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441084" y="3419980"/>
            <a:ext cx="251995" cy="220381"/>
          </a:xfrm>
          <a:custGeom>
            <a:avLst/>
            <a:gdLst/>
            <a:ahLst/>
            <a:cxnLst/>
            <a:rect l="l" t="t" r="r" b="b"/>
            <a:pathLst>
              <a:path w="251995" h="220381">
                <a:moveTo>
                  <a:pt x="0" y="0"/>
                </a:moveTo>
                <a:lnTo>
                  <a:pt x="251995" y="0"/>
                </a:lnTo>
                <a:lnTo>
                  <a:pt x="251995" y="220381"/>
                </a:lnTo>
                <a:lnTo>
                  <a:pt x="0" y="2203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3" name="TextBox 33"/>
          <p:cNvSpPr txBox="1"/>
          <p:nvPr/>
        </p:nvSpPr>
        <p:spPr>
          <a:xfrm>
            <a:off x="885336" y="1351215"/>
            <a:ext cx="5523510" cy="4616648"/>
          </a:xfrm>
          <a:prstGeom prst="rect">
            <a:avLst/>
          </a:prstGeom>
        </p:spPr>
        <p:txBody>
          <a:bodyPr lIns="0" tIns="0" rIns="0" bIns="0" rtlCol="0" anchor="t">
            <a:spAutoFit/>
          </a:bodyPr>
          <a:lstStyle/>
          <a:p>
            <a:pPr algn="l"/>
            <a:r>
              <a:rPr lang="en-US" sz="1500" b="0" i="0" dirty="0">
                <a:solidFill>
                  <a:schemeClr val="bg1"/>
                </a:solidFill>
                <a:effectLst/>
                <a:latin typeface="Barlow" panose="00000500000000000000" pitchFamily="2" charset="0"/>
              </a:rPr>
              <a:t>The European drone industry is expected to grow at a compound annual growth rate (CAGR) of 8.62% from 2024 to 2029, expanding from an estimated market value of USD 7.32 billion in 2024 to USD 11.07 billion by 2029, as reported by Spherical Insights.</a:t>
            </a:r>
          </a:p>
          <a:p>
            <a:pPr algn="l"/>
            <a:endParaRPr lang="en-US" sz="1500" b="0" i="0" dirty="0">
              <a:solidFill>
                <a:schemeClr val="bg1"/>
              </a:solidFill>
              <a:effectLst/>
              <a:latin typeface="Barlow" panose="00000500000000000000" pitchFamily="2" charset="0"/>
            </a:endParaRPr>
          </a:p>
          <a:p>
            <a:pPr algn="l"/>
            <a:r>
              <a:rPr lang="en-US" sz="1500" b="0" i="0" dirty="0">
                <a:solidFill>
                  <a:schemeClr val="bg1"/>
                </a:solidFill>
                <a:effectLst/>
                <a:latin typeface="Barlow" panose="00000500000000000000" pitchFamily="2" charset="0"/>
              </a:rPr>
              <a:t>This growth is driven by the increasing application of drones in sectors such as construction, agriculture, and energy, according to Mordor Intelligence.</a:t>
            </a:r>
          </a:p>
          <a:p>
            <a:pPr algn="l"/>
            <a:endParaRPr lang="en-US" sz="1500" b="0" i="0" dirty="0">
              <a:solidFill>
                <a:schemeClr val="bg1"/>
              </a:solidFill>
              <a:effectLst/>
              <a:latin typeface="Barlow" panose="00000500000000000000" pitchFamily="2" charset="0"/>
            </a:endParaRPr>
          </a:p>
          <a:p>
            <a:pPr algn="l"/>
            <a:r>
              <a:rPr lang="en-US" sz="1500" b="0" i="0" dirty="0">
                <a:solidFill>
                  <a:schemeClr val="bg1"/>
                </a:solidFill>
                <a:effectLst/>
                <a:latin typeface="Barlow" panose="00000500000000000000" pitchFamily="2" charset="0"/>
              </a:rPr>
              <a:t>Further technological advancements and regulatory changes are anticipated to fuel the expansion of the drone industry in Europe.</a:t>
            </a:r>
          </a:p>
          <a:p>
            <a:pPr algn="l"/>
            <a:endParaRPr lang="en-US" sz="1500" b="0" i="0" dirty="0">
              <a:solidFill>
                <a:schemeClr val="bg1"/>
              </a:solidFill>
              <a:effectLst/>
              <a:latin typeface="Barlow" panose="00000500000000000000" pitchFamily="2" charset="0"/>
            </a:endParaRPr>
          </a:p>
          <a:p>
            <a:pPr algn="l"/>
            <a:r>
              <a:rPr lang="en-US" sz="1500" b="0" i="0" dirty="0">
                <a:solidFill>
                  <a:schemeClr val="bg1"/>
                </a:solidFill>
                <a:effectLst/>
                <a:latin typeface="Barlow" panose="00000500000000000000" pitchFamily="2" charset="0"/>
              </a:rPr>
              <a:t>Globally, there is a rising demand for pilots, including drone operators, as unmanned aerial vehicles (UAVs) become more integrated into commercial, civilian, and military activities.</a:t>
            </a:r>
          </a:p>
          <a:p>
            <a:pPr algn="l"/>
            <a:endParaRPr lang="en-US" sz="1500" b="0" i="0" dirty="0">
              <a:solidFill>
                <a:schemeClr val="bg1"/>
              </a:solidFill>
              <a:effectLst/>
              <a:latin typeface="Barlow" panose="00000500000000000000" pitchFamily="2" charset="0"/>
            </a:endParaRPr>
          </a:p>
          <a:p>
            <a:pPr algn="l"/>
            <a:r>
              <a:rPr lang="en-US" sz="1500" b="0" i="0" dirty="0">
                <a:solidFill>
                  <a:schemeClr val="bg1"/>
                </a:solidFill>
                <a:effectLst/>
                <a:latin typeface="Barlow" panose="00000500000000000000" pitchFamily="2" charset="0"/>
              </a:rPr>
              <a:t>CAE's Aviation Talent Forecast indicates that the aviation industry will need 252,000 new commercial pilots worldwide in the next decade, a demand propelled by industry growth and the retirement of current pilots.</a:t>
            </a:r>
          </a:p>
        </p:txBody>
      </p:sp>
      <p:sp>
        <p:nvSpPr>
          <p:cNvPr id="35" name="TextBox 35"/>
          <p:cNvSpPr txBox="1"/>
          <p:nvPr/>
        </p:nvSpPr>
        <p:spPr>
          <a:xfrm>
            <a:off x="426435" y="722093"/>
            <a:ext cx="4906874" cy="380873"/>
          </a:xfrm>
          <a:prstGeom prst="rect">
            <a:avLst/>
          </a:prstGeom>
        </p:spPr>
        <p:txBody>
          <a:bodyPr lIns="0" tIns="0" rIns="0" bIns="0" rtlCol="0" anchor="t">
            <a:spAutoFit/>
          </a:bodyPr>
          <a:lstStyle/>
          <a:p>
            <a:pPr marL="0" marR="0" lvl="0" indent="0" algn="l" defTabSz="914400" rtl="0" eaLnBrk="1" fontAlgn="auto" latinLnBrk="0" hangingPunct="1">
              <a:lnSpc>
                <a:spcPts val="3267"/>
              </a:lnSpc>
              <a:spcBef>
                <a:spcPts val="0"/>
              </a:spcBef>
              <a:spcAft>
                <a:spcPts val="0"/>
              </a:spcAft>
              <a:buClrTx/>
              <a:buSzTx/>
              <a:buFontTx/>
              <a:buNone/>
              <a:tabLst/>
              <a:defRPr/>
            </a:pPr>
            <a:r>
              <a:rPr kumimoji="0" lang="en-US" sz="2475" b="0" i="0" u="none" strike="noStrike" kern="1200" cap="none" spc="0" normalizeH="0" baseline="0" noProof="0" dirty="0">
                <a:ln>
                  <a:noFill/>
                </a:ln>
                <a:solidFill>
                  <a:srgbClr val="FFFFFF"/>
                </a:solidFill>
                <a:effectLst/>
                <a:uLnTx/>
                <a:uFillTx/>
                <a:latin typeface="Barlow Bold"/>
                <a:ea typeface="+mn-ea"/>
                <a:cs typeface="+mn-cs"/>
              </a:rPr>
              <a:t>DRONE PILOT GROWTH OUTLOOK</a:t>
            </a:r>
            <a:endParaRPr kumimoji="0" lang="en-US" sz="2475" b="0" i="0" u="none" strike="noStrike" kern="1200" cap="none" spc="0" normalizeH="0" baseline="0" noProof="0" dirty="0">
              <a:ln>
                <a:noFill/>
              </a:ln>
              <a:solidFill>
                <a:srgbClr val="A6A6A6"/>
              </a:solidFill>
              <a:effectLst/>
              <a:uLnTx/>
              <a:uFillTx/>
              <a:latin typeface="Barlow Bold"/>
              <a:ea typeface="+mn-ea"/>
              <a:cs typeface="+mn-cs"/>
            </a:endParaRPr>
          </a:p>
        </p:txBody>
      </p:sp>
      <p:sp>
        <p:nvSpPr>
          <p:cNvPr id="37" name="TextBox 37"/>
          <p:cNvSpPr txBox="1"/>
          <p:nvPr/>
        </p:nvSpPr>
        <p:spPr>
          <a:xfrm>
            <a:off x="11239674" y="6467371"/>
            <a:ext cx="165322" cy="250801"/>
          </a:xfrm>
          <a:prstGeom prst="rect">
            <a:avLst/>
          </a:prstGeom>
        </p:spPr>
        <p:txBody>
          <a:bodyPr lIns="0" tIns="0" rIns="0" bIns="0" rtlCol="0" anchor="t">
            <a:spAutoFit/>
          </a:bodyPr>
          <a:lstStyle/>
          <a:p>
            <a:pPr marL="0" marR="0" lvl="0" indent="0" algn="l" defTabSz="914400" rtl="0" eaLnBrk="1" fontAlgn="auto" latinLnBrk="0" hangingPunct="1">
              <a:lnSpc>
                <a:spcPts val="1919"/>
              </a:lnSpc>
              <a:spcBef>
                <a:spcPts val="0"/>
              </a:spcBef>
              <a:spcAft>
                <a:spcPts val="0"/>
              </a:spcAft>
              <a:buClrTx/>
              <a:buSzTx/>
              <a:buFontTx/>
              <a:buNone/>
              <a:tabLst/>
              <a:defRPr/>
            </a:pPr>
            <a:r>
              <a:rPr kumimoji="0" lang="en-US" sz="1599" b="0" i="0" u="none" strike="noStrike" kern="1200" cap="none" spc="0" normalizeH="0" baseline="0" noProof="0">
                <a:ln>
                  <a:noFill/>
                </a:ln>
                <a:solidFill>
                  <a:srgbClr val="FFFFFF"/>
                </a:solidFill>
                <a:effectLst/>
                <a:uLnTx/>
                <a:uFillTx/>
                <a:latin typeface="Barlow"/>
                <a:ea typeface="+mn-ea"/>
                <a:cs typeface="+mn-cs"/>
              </a:rPr>
              <a:t>6</a:t>
            </a:r>
          </a:p>
        </p:txBody>
      </p:sp>
      <p:sp>
        <p:nvSpPr>
          <p:cNvPr id="3" name="TextBox 64">
            <a:extLst>
              <a:ext uri="{FF2B5EF4-FFF2-40B4-BE49-F238E27FC236}">
                <a16:creationId xmlns:a16="http://schemas.microsoft.com/office/drawing/2014/main" id="{3E72247B-1B9F-95F0-E417-FA29ECEEBFD3}"/>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Academy</a:t>
            </a:r>
          </a:p>
        </p:txBody>
      </p:sp>
      <p:sp>
        <p:nvSpPr>
          <p:cNvPr id="6" name="Freeform 19">
            <a:extLst>
              <a:ext uri="{FF2B5EF4-FFF2-40B4-BE49-F238E27FC236}">
                <a16:creationId xmlns:a16="http://schemas.microsoft.com/office/drawing/2014/main" id="{6754E424-8EA6-F443-17C4-4E5EE1134D30}"/>
              </a:ext>
            </a:extLst>
          </p:cNvPr>
          <p:cNvSpPr/>
          <p:nvPr/>
        </p:nvSpPr>
        <p:spPr>
          <a:xfrm>
            <a:off x="426435" y="4136874"/>
            <a:ext cx="251995" cy="220381"/>
          </a:xfrm>
          <a:custGeom>
            <a:avLst/>
            <a:gdLst/>
            <a:ahLst/>
            <a:cxnLst/>
            <a:rect l="l" t="t" r="r" b="b"/>
            <a:pathLst>
              <a:path w="251995" h="220381">
                <a:moveTo>
                  <a:pt x="0" y="0"/>
                </a:moveTo>
                <a:lnTo>
                  <a:pt x="251995" y="0"/>
                </a:lnTo>
                <a:lnTo>
                  <a:pt x="251995" y="220381"/>
                </a:lnTo>
                <a:lnTo>
                  <a:pt x="0" y="2203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26" name="Picture 25" descr="A logo with a skull and a black hoodie&#10;&#10;Description automatically generated">
            <a:extLst>
              <a:ext uri="{FF2B5EF4-FFF2-40B4-BE49-F238E27FC236}">
                <a16:creationId xmlns:a16="http://schemas.microsoft.com/office/drawing/2014/main" id="{9FF70CAB-3C90-5C2D-7C19-6907BC406CE7}"/>
              </a:ext>
            </a:extLst>
          </p:cNvPr>
          <p:cNvPicPr>
            <a:picLocks noChangeAspect="1"/>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10303131" y="-262849"/>
            <a:ext cx="2038407" cy="2038407"/>
          </a:xfrm>
          <a:prstGeom prst="rect">
            <a:avLst/>
          </a:prstGeom>
        </p:spPr>
      </p:pic>
      <p:sp>
        <p:nvSpPr>
          <p:cNvPr id="28" name="AutoShape 15">
            <a:extLst>
              <a:ext uri="{FF2B5EF4-FFF2-40B4-BE49-F238E27FC236}">
                <a16:creationId xmlns:a16="http://schemas.microsoft.com/office/drawing/2014/main" id="{F29EA499-B9C4-4F30-6A5A-5B093371D2D9}"/>
              </a:ext>
            </a:extLst>
          </p:cNvPr>
          <p:cNvSpPr/>
          <p:nvPr/>
        </p:nvSpPr>
        <p:spPr>
          <a:xfrm>
            <a:off x="762000" y="4876800"/>
            <a:ext cx="5609907" cy="0"/>
          </a:xfrm>
          <a:prstGeom prst="line">
            <a:avLst/>
          </a:prstGeom>
          <a:ln w="19050" cap="rnd">
            <a:solidFill>
              <a:srgbClr val="CBCBCB"/>
            </a:solidFill>
            <a:prstDash val="sysDot"/>
            <a:headEnd type="none" w="sm" len="sm"/>
            <a:tailEnd type="none" w="sm" len="sm"/>
          </a:ln>
        </p:spPr>
        <p:txBody>
          <a:bodyPr/>
          <a:lstStyle/>
          <a:p>
            <a:endParaRPr lang="en-US"/>
          </a:p>
        </p:txBody>
      </p:sp>
      <p:sp>
        <p:nvSpPr>
          <p:cNvPr id="30" name="Freeform 19">
            <a:extLst>
              <a:ext uri="{FF2B5EF4-FFF2-40B4-BE49-F238E27FC236}">
                <a16:creationId xmlns:a16="http://schemas.microsoft.com/office/drawing/2014/main" id="{D6353F7E-EA91-5B01-B18F-8FB17BCD5C6A}"/>
              </a:ext>
            </a:extLst>
          </p:cNvPr>
          <p:cNvSpPr/>
          <p:nvPr/>
        </p:nvSpPr>
        <p:spPr>
          <a:xfrm>
            <a:off x="395095" y="5013305"/>
            <a:ext cx="251995" cy="220381"/>
          </a:xfrm>
          <a:custGeom>
            <a:avLst/>
            <a:gdLst/>
            <a:ahLst/>
            <a:cxnLst/>
            <a:rect l="l" t="t" r="r" b="b"/>
            <a:pathLst>
              <a:path w="251995" h="220381">
                <a:moveTo>
                  <a:pt x="0" y="0"/>
                </a:moveTo>
                <a:lnTo>
                  <a:pt x="251995" y="0"/>
                </a:lnTo>
                <a:lnTo>
                  <a:pt x="251995" y="220381"/>
                </a:lnTo>
                <a:lnTo>
                  <a:pt x="0" y="2203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8" name="Picture 7" descr="A person holding a drone&#10;&#10;Description automatically generated">
            <a:extLst>
              <a:ext uri="{FF2B5EF4-FFF2-40B4-BE49-F238E27FC236}">
                <a16:creationId xmlns:a16="http://schemas.microsoft.com/office/drawing/2014/main" id="{2D3ED255-FE79-ED99-EAE8-915B32986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89568" y="1274904"/>
            <a:ext cx="4038600" cy="4038600"/>
          </a:xfrm>
          <a:prstGeom prst="rect">
            <a:avLst/>
          </a:prstGeom>
        </p:spPr>
      </p:pic>
    </p:spTree>
    <p:extLst>
      <p:ext uri="{BB962C8B-B14F-4D97-AF65-F5344CB8AC3E}">
        <p14:creationId xmlns:p14="http://schemas.microsoft.com/office/powerpoint/2010/main" val="129681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p:cNvSpPr/>
          <p:nvPr/>
        </p:nvSpPr>
        <p:spPr>
          <a:xfrm>
            <a:off x="-27476" y="-12795"/>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7011117" y="446553"/>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4" name="AutoShape 14"/>
          <p:cNvSpPr/>
          <p:nvPr/>
        </p:nvSpPr>
        <p:spPr>
          <a:xfrm>
            <a:off x="426435" y="4597373"/>
            <a:ext cx="5644209" cy="0"/>
          </a:xfrm>
          <a:prstGeom prst="line">
            <a:avLst/>
          </a:prstGeom>
          <a:ln w="28575" cap="rnd">
            <a:solidFill>
              <a:srgbClr val="CBCBCB"/>
            </a:solidFill>
            <a:prstDash val="sysDot"/>
            <a:headEnd type="none" w="sm" len="sm"/>
            <a:tailEnd type="none" w="sm" len="sm"/>
          </a:ln>
        </p:spPr>
        <p:txBody>
          <a:bodyPr/>
          <a:lstStyle/>
          <a:p>
            <a:endParaRPr lang="en-US"/>
          </a:p>
        </p:txBody>
      </p:sp>
      <p:sp>
        <p:nvSpPr>
          <p:cNvPr id="16" name="Freeform 16"/>
          <p:cNvSpPr/>
          <p:nvPr/>
        </p:nvSpPr>
        <p:spPr>
          <a:xfrm>
            <a:off x="375267" y="4849785"/>
            <a:ext cx="629696" cy="62969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CED2"/>
          </a:solidFill>
        </p:spPr>
        <p:txBody>
          <a:bodyPr/>
          <a:lstStyle/>
          <a:p>
            <a:endParaRPr lang="en-US"/>
          </a:p>
        </p:txBody>
      </p:sp>
      <p:sp>
        <p:nvSpPr>
          <p:cNvPr id="17" name="TextBox 17"/>
          <p:cNvSpPr txBox="1"/>
          <p:nvPr/>
        </p:nvSpPr>
        <p:spPr>
          <a:xfrm>
            <a:off x="434301" y="4886681"/>
            <a:ext cx="511628" cy="533766"/>
          </a:xfrm>
          <a:prstGeom prst="rect">
            <a:avLst/>
          </a:prstGeom>
        </p:spPr>
        <p:txBody>
          <a:bodyPr lIns="50800" tIns="50800" rIns="50800" bIns="50800" rtlCol="0" anchor="ctr"/>
          <a:lstStyle/>
          <a:p>
            <a:pPr algn="ctr">
              <a:lnSpc>
                <a:spcPts val="1773"/>
              </a:lnSpc>
            </a:pPr>
            <a:endParaRPr/>
          </a:p>
        </p:txBody>
      </p:sp>
      <p:sp>
        <p:nvSpPr>
          <p:cNvPr id="18" name="Freeform 18"/>
          <p:cNvSpPr/>
          <p:nvPr/>
        </p:nvSpPr>
        <p:spPr>
          <a:xfrm>
            <a:off x="431095" y="507365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584406" y="1156797"/>
            <a:ext cx="5644209" cy="2110834"/>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panose="00000500000000000000" pitchFamily="2" charset="0"/>
              </a:rPr>
              <a:t>BGWCOE uses public and private facilities in </a:t>
            </a:r>
            <a:r>
              <a:rPr lang="en-US" sz="1800" b="0" i="0" dirty="0" err="1">
                <a:solidFill>
                  <a:schemeClr val="bg1"/>
                </a:solidFill>
                <a:effectLst/>
                <a:latin typeface="Barlow" panose="00000500000000000000" pitchFamily="2" charset="0"/>
              </a:rPr>
              <a:t>Jõhvi</a:t>
            </a:r>
            <a:r>
              <a:rPr lang="en-US" dirty="0">
                <a:solidFill>
                  <a:schemeClr val="bg1"/>
                </a:solidFill>
                <a:latin typeface="Barlow" panose="00000500000000000000" pitchFamily="2" charset="0"/>
              </a:rPr>
              <a:t>, Estonia with the support of the local government. This includes indoor gyms and classrooms and portable containers at the airport. Each presents unique training and testing locations. This includes indoor sports halls and municipal buildings.  Indoor FPV is available at multiple locations. </a:t>
            </a:r>
            <a:endParaRPr lang="en-US" sz="1733" dirty="0">
              <a:solidFill>
                <a:srgbClr val="FFFFFF"/>
              </a:solidFill>
              <a:latin typeface="Barlow" panose="00000500000000000000" pitchFamily="2" charset="0"/>
            </a:endParaRPr>
          </a:p>
        </p:txBody>
      </p:sp>
      <p:sp>
        <p:nvSpPr>
          <p:cNvPr id="20" name="TextBox 20"/>
          <p:cNvSpPr txBox="1"/>
          <p:nvPr/>
        </p:nvSpPr>
        <p:spPr>
          <a:xfrm>
            <a:off x="1093228" y="4799080"/>
            <a:ext cx="4975896" cy="1028487"/>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BGWCOE works in conjunction with </a:t>
            </a:r>
            <a:r>
              <a:rPr lang="en-US" sz="1600" b="0" i="0" dirty="0" err="1">
                <a:solidFill>
                  <a:schemeClr val="bg1"/>
                </a:solidFill>
                <a:effectLst/>
                <a:latin typeface="Barlow" panose="00000500000000000000" pitchFamily="2" charset="0"/>
              </a:rPr>
              <a:t>Jõhvi</a:t>
            </a:r>
            <a:r>
              <a:rPr lang="en-US" sz="1600" b="0" i="0" dirty="0">
                <a:solidFill>
                  <a:schemeClr val="bg1"/>
                </a:solidFill>
                <a:effectLst/>
                <a:latin typeface="Barlow" panose="00000500000000000000" pitchFamily="2" charset="0"/>
              </a:rPr>
              <a:t> city government in relationship to computer and private/public classrooms. </a:t>
            </a:r>
            <a:endParaRPr lang="en-US" sz="1733" dirty="0">
              <a:solidFill>
                <a:srgbClr val="FFFFFF"/>
              </a:solidFill>
              <a:latin typeface="Barlow"/>
            </a:endParaRPr>
          </a:p>
        </p:txBody>
      </p:sp>
      <p:sp>
        <p:nvSpPr>
          <p:cNvPr id="22" name="TextBox 22"/>
          <p:cNvSpPr txBox="1"/>
          <p:nvPr/>
        </p:nvSpPr>
        <p:spPr>
          <a:xfrm>
            <a:off x="577032" y="489016"/>
            <a:ext cx="10167168" cy="415370"/>
          </a:xfrm>
          <a:prstGeom prst="rect">
            <a:avLst/>
          </a:prstGeom>
        </p:spPr>
        <p:txBody>
          <a:bodyPr wrap="square" lIns="0" tIns="0" rIns="0" bIns="0" rtlCol="0" anchor="t">
            <a:spAutoFit/>
          </a:bodyPr>
          <a:lstStyle/>
          <a:p>
            <a:pPr>
              <a:lnSpc>
                <a:spcPts val="3557"/>
              </a:lnSpc>
            </a:pPr>
            <a:r>
              <a:rPr lang="en-US" sz="2695" dirty="0">
                <a:solidFill>
                  <a:srgbClr val="FFFFFF"/>
                </a:solidFill>
                <a:latin typeface="Barlow Bold"/>
              </a:rPr>
              <a:t>TRAINING CENTER</a:t>
            </a:r>
          </a:p>
        </p:txBody>
      </p:sp>
      <p:sp>
        <p:nvSpPr>
          <p:cNvPr id="3" name="TextBox 64">
            <a:extLst>
              <a:ext uri="{FF2B5EF4-FFF2-40B4-BE49-F238E27FC236}">
                <a16:creationId xmlns:a16="http://schemas.microsoft.com/office/drawing/2014/main" id="{D18F774A-CB11-BE9E-04EA-FF56516A3783}"/>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11" name="Picture 10" descr="A indoor basketball court with a wooden floor&#10;&#10;Description automatically generated">
            <a:extLst>
              <a:ext uri="{FF2B5EF4-FFF2-40B4-BE49-F238E27FC236}">
                <a16:creationId xmlns:a16="http://schemas.microsoft.com/office/drawing/2014/main" id="{EEBD39C1-772A-3F23-022C-E03A5ED704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3781" y="3602068"/>
            <a:ext cx="3425635" cy="2569226"/>
          </a:xfrm>
          <a:prstGeom prst="rect">
            <a:avLst/>
          </a:prstGeom>
        </p:spPr>
      </p:pic>
      <p:pic>
        <p:nvPicPr>
          <p:cNvPr id="15" name="Picture 14" descr="A room with a pink wall and chairs&#10;&#10;Description automatically generated">
            <a:extLst>
              <a:ext uri="{FF2B5EF4-FFF2-40B4-BE49-F238E27FC236}">
                <a16:creationId xmlns:a16="http://schemas.microsoft.com/office/drawing/2014/main" id="{C3E99842-CCE5-1C9F-BA8D-8857D51150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55201" y="1045024"/>
            <a:ext cx="2150092" cy="2866789"/>
          </a:xfrm>
          <a:prstGeom prst="rect">
            <a:avLst/>
          </a:prstGeom>
        </p:spPr>
      </p:pic>
      <p:pic>
        <p:nvPicPr>
          <p:cNvPr id="23" name="Picture 22" descr="A room with tables and chairs&#10;&#10;Description automatically generated">
            <a:extLst>
              <a:ext uri="{FF2B5EF4-FFF2-40B4-BE49-F238E27FC236}">
                <a16:creationId xmlns:a16="http://schemas.microsoft.com/office/drawing/2014/main" id="{27485847-07E5-8EF4-7AB7-1D86BFB7C1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6384" y="2661929"/>
            <a:ext cx="2449111" cy="3265481"/>
          </a:xfrm>
          <a:prstGeom prst="rect">
            <a:avLst/>
          </a:prstGeom>
        </p:spPr>
      </p:pic>
      <p:pic>
        <p:nvPicPr>
          <p:cNvPr id="26" name="Picture 25" descr="A building with a door open&#10;&#10;Description automatically generated">
            <a:extLst>
              <a:ext uri="{FF2B5EF4-FFF2-40B4-BE49-F238E27FC236}">
                <a16:creationId xmlns:a16="http://schemas.microsoft.com/office/drawing/2014/main" id="{F530A306-55E3-8DF2-8FDD-C31E6E934BD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18508" y="777786"/>
            <a:ext cx="2246347" cy="2995129"/>
          </a:xfrm>
          <a:prstGeom prst="rect">
            <a:avLst/>
          </a:prstGeom>
        </p:spPr>
      </p:pic>
      <p:pic>
        <p:nvPicPr>
          <p:cNvPr id="6" name="Picture 5" descr="A logo with a skull and a black hood&#10;&#10;Description automatically generated">
            <a:extLst>
              <a:ext uri="{FF2B5EF4-FFF2-40B4-BE49-F238E27FC236}">
                <a16:creationId xmlns:a16="http://schemas.microsoft.com/office/drawing/2014/main" id="{406C3E82-DB22-06C8-7C27-560BF777D0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07198" y="-43837"/>
            <a:ext cx="1752600" cy="1752600"/>
          </a:xfrm>
          <a:prstGeom prst="rect">
            <a:avLst/>
          </a:prstGeom>
        </p:spPr>
      </p:pic>
    </p:spTree>
    <p:extLst>
      <p:ext uri="{BB962C8B-B14F-4D97-AF65-F5344CB8AC3E}">
        <p14:creationId xmlns:p14="http://schemas.microsoft.com/office/powerpoint/2010/main" val="319289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l="-937" t="-10894" r="-947" b="-10894"/>
            </a:stretch>
          </a:blipFill>
        </p:spPr>
        <p:txBody>
          <a:bodyPr/>
          <a:lstStyle/>
          <a:p>
            <a:endParaRPr lang="en-US"/>
          </a:p>
        </p:txBody>
      </p:sp>
      <p:sp>
        <p:nvSpPr>
          <p:cNvPr id="4" name="Freeform 4"/>
          <p:cNvSpPr/>
          <p:nvPr/>
        </p:nvSpPr>
        <p:spPr>
          <a:xfrm>
            <a:off x="-27476" y="-12795"/>
            <a:ext cx="6870795" cy="6870795"/>
          </a:xfrm>
          <a:custGeom>
            <a:avLst/>
            <a:gdLst/>
            <a:ahLst/>
            <a:cxnLst/>
            <a:rect l="l" t="t" r="r" b="b"/>
            <a:pathLst>
              <a:path w="9161060" h="9161060">
                <a:moveTo>
                  <a:pt x="0" y="0"/>
                </a:moveTo>
                <a:lnTo>
                  <a:pt x="9161060" y="0"/>
                </a:lnTo>
                <a:lnTo>
                  <a:pt x="9161060" y="9161060"/>
                </a:lnTo>
                <a:lnTo>
                  <a:pt x="0" y="9161060"/>
                </a:lnTo>
                <a:lnTo>
                  <a:pt x="0" y="0"/>
                </a:lnTo>
                <a:close/>
              </a:path>
            </a:pathLst>
          </a:custGeom>
          <a:blipFill>
            <a:blip r:embed="rId3">
              <a:alphaModFix amt="11209"/>
            </a:blip>
            <a:stretch>
              <a:fillRect/>
            </a:stretch>
          </a:blipFill>
        </p:spPr>
        <p:txBody>
          <a:bodyPr/>
          <a:lstStyle/>
          <a:p>
            <a:endParaRPr lang="en-US"/>
          </a:p>
        </p:txBody>
      </p:sp>
      <p:sp>
        <p:nvSpPr>
          <p:cNvPr id="5" name="Freeform 5"/>
          <p:cNvSpPr/>
          <p:nvPr/>
        </p:nvSpPr>
        <p:spPr>
          <a:xfrm flipH="1">
            <a:off x="7010400" y="489016"/>
            <a:ext cx="5515575" cy="6870795"/>
          </a:xfrm>
          <a:custGeom>
            <a:avLst/>
            <a:gdLst/>
            <a:ahLst/>
            <a:cxnLst/>
            <a:rect l="l" t="t" r="r" b="b"/>
            <a:pathLst>
              <a:path w="7354100" h="9161060">
                <a:moveTo>
                  <a:pt x="7354100" y="0"/>
                </a:moveTo>
                <a:lnTo>
                  <a:pt x="0" y="0"/>
                </a:lnTo>
                <a:lnTo>
                  <a:pt x="0" y="9161060"/>
                </a:lnTo>
                <a:lnTo>
                  <a:pt x="7354100" y="9161060"/>
                </a:lnTo>
                <a:lnTo>
                  <a:pt x="7354100" y="0"/>
                </a:lnTo>
                <a:close/>
              </a:path>
            </a:pathLst>
          </a:custGeom>
          <a:blipFill>
            <a:blip r:embed="rId3">
              <a:alphaModFix amt="11209"/>
            </a:blip>
            <a:stretch>
              <a:fillRect l="-24570"/>
            </a:stretch>
          </a:blipFill>
        </p:spPr>
        <p:txBody>
          <a:bodyPr/>
          <a:lstStyle/>
          <a:p>
            <a:endParaRPr lang="en-US"/>
          </a:p>
        </p:txBody>
      </p:sp>
      <p:sp>
        <p:nvSpPr>
          <p:cNvPr id="7" name="Freeform 7"/>
          <p:cNvSpPr/>
          <p:nvPr/>
        </p:nvSpPr>
        <p:spPr>
          <a:xfrm rot="10800000">
            <a:off x="426435" y="6538316"/>
            <a:ext cx="8145676" cy="135411"/>
          </a:xfrm>
          <a:custGeom>
            <a:avLst/>
            <a:gdLst/>
            <a:ahLst/>
            <a:cxnLst/>
            <a:rect l="l" t="t" r="r" b="b"/>
            <a:pathLst>
              <a:path w="3218362" h="53501">
                <a:moveTo>
                  <a:pt x="26750" y="0"/>
                </a:moveTo>
                <a:lnTo>
                  <a:pt x="3191611" y="0"/>
                </a:lnTo>
                <a:cubicBezTo>
                  <a:pt x="3198706" y="0"/>
                  <a:pt x="3205510" y="2818"/>
                  <a:pt x="3210527" y="7835"/>
                </a:cubicBezTo>
                <a:cubicBezTo>
                  <a:pt x="3215543" y="12852"/>
                  <a:pt x="3218362" y="19656"/>
                  <a:pt x="3218362" y="26750"/>
                </a:cubicBezTo>
                <a:lnTo>
                  <a:pt x="3218362" y="26750"/>
                </a:lnTo>
                <a:cubicBezTo>
                  <a:pt x="3218362" y="41524"/>
                  <a:pt x="3206385" y="53501"/>
                  <a:pt x="3191611" y="53501"/>
                </a:cubicBezTo>
                <a:lnTo>
                  <a:pt x="26750" y="53501"/>
                </a:lnTo>
                <a:cubicBezTo>
                  <a:pt x="19656" y="53501"/>
                  <a:pt x="12852" y="50683"/>
                  <a:pt x="7835" y="45666"/>
                </a:cubicBezTo>
                <a:cubicBezTo>
                  <a:pt x="2818" y="40649"/>
                  <a:pt x="0" y="33845"/>
                  <a:pt x="0" y="26750"/>
                </a:cubicBezTo>
                <a:lnTo>
                  <a:pt x="0" y="26750"/>
                </a:lnTo>
                <a:cubicBezTo>
                  <a:pt x="0" y="19656"/>
                  <a:pt x="2818" y="12852"/>
                  <a:pt x="7835" y="7835"/>
                </a:cubicBezTo>
                <a:cubicBezTo>
                  <a:pt x="12852" y="2818"/>
                  <a:pt x="19656" y="0"/>
                  <a:pt x="26750" y="0"/>
                </a:cubicBezTo>
                <a:close/>
              </a:path>
            </a:pathLst>
          </a:custGeom>
          <a:gradFill rotWithShape="1">
            <a:gsLst>
              <a:gs pos="0">
                <a:srgbClr val="FBFCFF">
                  <a:alpha val="100000"/>
                </a:srgbClr>
              </a:gs>
              <a:gs pos="100000">
                <a:srgbClr val="5D626E">
                  <a:alpha val="100000"/>
                </a:srgbClr>
              </a:gs>
            </a:gsLst>
            <a:lin ang="0"/>
          </a:gradFill>
        </p:spPr>
        <p:txBody>
          <a:bodyPr/>
          <a:lstStyle/>
          <a:p>
            <a:endParaRPr lang="en-US"/>
          </a:p>
        </p:txBody>
      </p:sp>
      <p:sp>
        <p:nvSpPr>
          <p:cNvPr id="8" name="TextBox 8"/>
          <p:cNvSpPr txBox="1"/>
          <p:nvPr/>
        </p:nvSpPr>
        <p:spPr>
          <a:xfrm rot="10800000">
            <a:off x="426435" y="6538316"/>
            <a:ext cx="8145676" cy="207734"/>
          </a:xfrm>
          <a:prstGeom prst="rect">
            <a:avLst/>
          </a:prstGeom>
        </p:spPr>
        <p:txBody>
          <a:bodyPr lIns="33863" tIns="33863" rIns="33863" bIns="33863" rtlCol="0" anchor="ctr"/>
          <a:lstStyle/>
          <a:p>
            <a:pPr algn="ctr">
              <a:lnSpc>
                <a:spcPts val="1773"/>
              </a:lnSpc>
            </a:pPr>
            <a:endParaRPr/>
          </a:p>
        </p:txBody>
      </p:sp>
      <p:sp>
        <p:nvSpPr>
          <p:cNvPr id="9" name="AutoShape 9"/>
          <p:cNvSpPr/>
          <p:nvPr/>
        </p:nvSpPr>
        <p:spPr>
          <a:xfrm>
            <a:off x="11044351" y="6469841"/>
            <a:ext cx="635" cy="255386"/>
          </a:xfrm>
          <a:prstGeom prst="line">
            <a:avLst/>
          </a:prstGeom>
          <a:ln w="9525" cap="rnd">
            <a:solidFill>
              <a:srgbClr val="CBCBCB"/>
            </a:solidFill>
            <a:prstDash val="solid"/>
            <a:headEnd type="none" w="sm" len="sm"/>
            <a:tailEnd type="none" w="sm" len="sm"/>
          </a:ln>
        </p:spPr>
        <p:txBody>
          <a:bodyPr/>
          <a:lstStyle/>
          <a:p>
            <a:endParaRPr lang="en-US"/>
          </a:p>
        </p:txBody>
      </p:sp>
      <p:sp>
        <p:nvSpPr>
          <p:cNvPr id="13" name="TextBox 13"/>
          <p:cNvSpPr txBox="1"/>
          <p:nvPr/>
        </p:nvSpPr>
        <p:spPr>
          <a:xfrm>
            <a:off x="8227141" y="887140"/>
            <a:ext cx="3964859" cy="2724387"/>
          </a:xfrm>
          <a:prstGeom prst="rect">
            <a:avLst/>
          </a:prstGeom>
        </p:spPr>
        <p:txBody>
          <a:bodyPr lIns="50790" tIns="50790" rIns="50790" bIns="50790" rtlCol="0" anchor="ctr"/>
          <a:lstStyle/>
          <a:p>
            <a:pPr algn="r">
              <a:lnSpc>
                <a:spcPts val="2381"/>
              </a:lnSpc>
            </a:pPr>
            <a:endParaRPr/>
          </a:p>
        </p:txBody>
      </p:sp>
      <p:sp>
        <p:nvSpPr>
          <p:cNvPr id="14" name="AutoShape 14"/>
          <p:cNvSpPr/>
          <p:nvPr/>
        </p:nvSpPr>
        <p:spPr>
          <a:xfrm>
            <a:off x="426435" y="4597373"/>
            <a:ext cx="5644209" cy="0"/>
          </a:xfrm>
          <a:prstGeom prst="line">
            <a:avLst/>
          </a:prstGeom>
          <a:ln w="28575" cap="rnd">
            <a:solidFill>
              <a:srgbClr val="CBCBCB"/>
            </a:solidFill>
            <a:prstDash val="sysDot"/>
            <a:headEnd type="none" w="sm" len="sm"/>
            <a:tailEnd type="none" w="sm" len="sm"/>
          </a:ln>
        </p:spPr>
        <p:txBody>
          <a:bodyPr/>
          <a:lstStyle/>
          <a:p>
            <a:endParaRPr lang="en-US"/>
          </a:p>
        </p:txBody>
      </p:sp>
      <p:sp>
        <p:nvSpPr>
          <p:cNvPr id="16" name="Freeform 16"/>
          <p:cNvSpPr/>
          <p:nvPr/>
        </p:nvSpPr>
        <p:spPr>
          <a:xfrm>
            <a:off x="375267" y="4849785"/>
            <a:ext cx="629696" cy="62969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CED2"/>
          </a:solidFill>
        </p:spPr>
        <p:txBody>
          <a:bodyPr/>
          <a:lstStyle/>
          <a:p>
            <a:endParaRPr lang="en-US"/>
          </a:p>
        </p:txBody>
      </p:sp>
      <p:sp>
        <p:nvSpPr>
          <p:cNvPr id="17" name="TextBox 17"/>
          <p:cNvSpPr txBox="1"/>
          <p:nvPr/>
        </p:nvSpPr>
        <p:spPr>
          <a:xfrm>
            <a:off x="434301" y="4886681"/>
            <a:ext cx="511628" cy="533766"/>
          </a:xfrm>
          <a:prstGeom prst="rect">
            <a:avLst/>
          </a:prstGeom>
        </p:spPr>
        <p:txBody>
          <a:bodyPr lIns="50800" tIns="50800" rIns="50800" bIns="50800" rtlCol="0" anchor="ctr"/>
          <a:lstStyle/>
          <a:p>
            <a:pPr algn="ctr">
              <a:lnSpc>
                <a:spcPts val="1773"/>
              </a:lnSpc>
            </a:pPr>
            <a:endParaRPr/>
          </a:p>
        </p:txBody>
      </p:sp>
      <p:sp>
        <p:nvSpPr>
          <p:cNvPr id="18" name="Freeform 18"/>
          <p:cNvSpPr/>
          <p:nvPr/>
        </p:nvSpPr>
        <p:spPr>
          <a:xfrm>
            <a:off x="431095" y="5073652"/>
            <a:ext cx="518042" cy="181962"/>
          </a:xfrm>
          <a:custGeom>
            <a:avLst/>
            <a:gdLst/>
            <a:ahLst/>
            <a:cxnLst/>
            <a:rect l="l" t="t" r="r" b="b"/>
            <a:pathLst>
              <a:path w="518042" h="181962">
                <a:moveTo>
                  <a:pt x="0" y="0"/>
                </a:moveTo>
                <a:lnTo>
                  <a:pt x="518041" y="0"/>
                </a:lnTo>
                <a:lnTo>
                  <a:pt x="518041" y="181962"/>
                </a:lnTo>
                <a:lnTo>
                  <a:pt x="0" y="181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584406" y="1156797"/>
            <a:ext cx="5644209" cy="1033616"/>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panose="00000500000000000000" pitchFamily="2" charset="0"/>
              </a:rPr>
              <a:t>BGWCOE will deploy portable containers to the airfield in </a:t>
            </a:r>
            <a:r>
              <a:rPr lang="en-US" sz="1800" b="0" i="0" dirty="0" err="1">
                <a:solidFill>
                  <a:schemeClr val="bg1"/>
                </a:solidFill>
                <a:effectLst/>
                <a:latin typeface="Barlow" panose="00000500000000000000" pitchFamily="2" charset="0"/>
              </a:rPr>
              <a:t>Jõhvi</a:t>
            </a:r>
            <a:r>
              <a:rPr lang="en-US" sz="1800" b="0" i="0" dirty="0">
                <a:solidFill>
                  <a:schemeClr val="bg1"/>
                </a:solidFill>
                <a:effectLst/>
                <a:latin typeface="Barlow" panose="00000500000000000000" pitchFamily="2" charset="0"/>
              </a:rPr>
              <a:t> for use as hangars and classrooms.  </a:t>
            </a:r>
            <a:r>
              <a:rPr lang="en-US" dirty="0">
                <a:solidFill>
                  <a:schemeClr val="bg1"/>
                </a:solidFill>
                <a:latin typeface="Barlow" panose="00000500000000000000" pitchFamily="2" charset="0"/>
              </a:rPr>
              <a:t>Optional storage will also be included in these facilities.</a:t>
            </a:r>
            <a:endParaRPr lang="en-US" sz="1733" dirty="0">
              <a:solidFill>
                <a:srgbClr val="FFFFFF"/>
              </a:solidFill>
              <a:latin typeface="Barlow" panose="00000500000000000000" pitchFamily="2" charset="0"/>
            </a:endParaRPr>
          </a:p>
        </p:txBody>
      </p:sp>
      <p:sp>
        <p:nvSpPr>
          <p:cNvPr id="20" name="TextBox 20"/>
          <p:cNvSpPr txBox="1"/>
          <p:nvPr/>
        </p:nvSpPr>
        <p:spPr>
          <a:xfrm>
            <a:off x="1093228" y="4799080"/>
            <a:ext cx="4975896" cy="674544"/>
          </a:xfrm>
          <a:prstGeom prst="rect">
            <a:avLst/>
          </a:prstGeom>
        </p:spPr>
        <p:txBody>
          <a:bodyPr lIns="0" tIns="0" rIns="0" bIns="0" rtlCol="0" anchor="t">
            <a:spAutoFit/>
          </a:bodyPr>
          <a:lstStyle/>
          <a:p>
            <a:pPr algn="just">
              <a:lnSpc>
                <a:spcPts val="2773"/>
              </a:lnSpc>
            </a:pPr>
            <a:r>
              <a:rPr lang="en-US" sz="1733" dirty="0">
                <a:solidFill>
                  <a:srgbClr val="FFFFFF"/>
                </a:solidFill>
                <a:latin typeface="Barlow"/>
              </a:rPr>
              <a:t>BGWCOE is collocated at </a:t>
            </a:r>
            <a:r>
              <a:rPr lang="en-US" sz="1800" b="0" i="0" dirty="0" err="1">
                <a:solidFill>
                  <a:schemeClr val="bg1"/>
                </a:solidFill>
                <a:effectLst/>
                <a:latin typeface="Barlow" panose="00000500000000000000" pitchFamily="2" charset="0"/>
              </a:rPr>
              <a:t>Jõhvi</a:t>
            </a:r>
            <a:r>
              <a:rPr lang="en-US" sz="1800" b="0" i="0" dirty="0">
                <a:solidFill>
                  <a:schemeClr val="bg1"/>
                </a:solidFill>
                <a:effectLst/>
                <a:latin typeface="Barlow" panose="00000500000000000000" pitchFamily="2" charset="0"/>
              </a:rPr>
              <a:t> regional airport in Ida </a:t>
            </a:r>
            <a:r>
              <a:rPr lang="en-US" sz="1800" b="0" i="0" dirty="0" err="1">
                <a:solidFill>
                  <a:schemeClr val="bg1"/>
                </a:solidFill>
                <a:effectLst/>
                <a:latin typeface="Barlow" panose="00000500000000000000" pitchFamily="2" charset="0"/>
              </a:rPr>
              <a:t>Virumaa</a:t>
            </a:r>
            <a:r>
              <a:rPr lang="en-US" sz="1800" b="0" i="0" dirty="0">
                <a:solidFill>
                  <a:schemeClr val="bg1"/>
                </a:solidFill>
                <a:effectLst/>
                <a:latin typeface="Barlow" panose="00000500000000000000" pitchFamily="2" charset="0"/>
              </a:rPr>
              <a:t>, Estonia</a:t>
            </a:r>
            <a:endParaRPr lang="en-US" sz="1733" dirty="0">
              <a:solidFill>
                <a:srgbClr val="FFFFFF"/>
              </a:solidFill>
              <a:latin typeface="Barlow"/>
            </a:endParaRPr>
          </a:p>
        </p:txBody>
      </p:sp>
      <p:sp>
        <p:nvSpPr>
          <p:cNvPr id="22" name="TextBox 22"/>
          <p:cNvSpPr txBox="1"/>
          <p:nvPr/>
        </p:nvSpPr>
        <p:spPr>
          <a:xfrm>
            <a:off x="577032" y="489016"/>
            <a:ext cx="10167168" cy="415370"/>
          </a:xfrm>
          <a:prstGeom prst="rect">
            <a:avLst/>
          </a:prstGeom>
        </p:spPr>
        <p:txBody>
          <a:bodyPr wrap="square" lIns="0" tIns="0" rIns="0" bIns="0" rtlCol="0" anchor="t">
            <a:spAutoFit/>
          </a:bodyPr>
          <a:lstStyle/>
          <a:p>
            <a:pPr>
              <a:lnSpc>
                <a:spcPts val="3557"/>
              </a:lnSpc>
            </a:pPr>
            <a:r>
              <a:rPr lang="en-US" sz="2695" dirty="0">
                <a:solidFill>
                  <a:srgbClr val="FFFFFF"/>
                </a:solidFill>
                <a:latin typeface="Barlow Bold"/>
              </a:rPr>
              <a:t>FUTURE TRAINING CENTER</a:t>
            </a:r>
          </a:p>
        </p:txBody>
      </p:sp>
      <p:sp>
        <p:nvSpPr>
          <p:cNvPr id="3" name="TextBox 64">
            <a:extLst>
              <a:ext uri="{FF2B5EF4-FFF2-40B4-BE49-F238E27FC236}">
                <a16:creationId xmlns:a16="http://schemas.microsoft.com/office/drawing/2014/main" id="{D18F774A-CB11-BE9E-04EA-FF56516A3783}"/>
              </a:ext>
            </a:extLst>
          </p:cNvPr>
          <p:cNvSpPr txBox="1"/>
          <p:nvPr/>
        </p:nvSpPr>
        <p:spPr>
          <a:xfrm>
            <a:off x="8572111" y="6511817"/>
            <a:ext cx="2334234" cy="138499"/>
          </a:xfrm>
          <a:prstGeom prst="rect">
            <a:avLst/>
          </a:prstGeom>
        </p:spPr>
        <p:txBody>
          <a:bodyPr lIns="0" tIns="0" rIns="0" bIns="0" rtlCol="0" anchor="t">
            <a:spAutoFit/>
          </a:bodyPr>
          <a:lstStyle/>
          <a:p>
            <a:pPr algn="r">
              <a:lnSpc>
                <a:spcPts val="1199"/>
              </a:lnSpc>
            </a:pPr>
            <a:r>
              <a:rPr lang="en-US" sz="900" dirty="0">
                <a:solidFill>
                  <a:srgbClr val="FFFFFF"/>
                </a:solidFill>
                <a:latin typeface="Barlow"/>
              </a:rPr>
              <a:t>Copyright © 2024 Baltic Ghost Wing COE</a:t>
            </a:r>
          </a:p>
        </p:txBody>
      </p:sp>
      <p:pic>
        <p:nvPicPr>
          <p:cNvPr id="2050" name="Picture 2" descr="Cramo Riga seaport - Ryterna modul">
            <a:extLst>
              <a:ext uri="{FF2B5EF4-FFF2-40B4-BE49-F238E27FC236}">
                <a16:creationId xmlns:a16="http://schemas.microsoft.com/office/drawing/2014/main" id="{06B401CA-1E87-22D6-2F72-1F5F36D2A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1687" y="936073"/>
            <a:ext cx="3804658" cy="3419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 YTTBARA L OKALER">
            <a:extLst>
              <a:ext uri="{FF2B5EF4-FFF2-40B4-BE49-F238E27FC236}">
                <a16:creationId xmlns:a16="http://schemas.microsoft.com/office/drawing/2014/main" id="{D9DC9A30-35B1-BA3C-81B8-48097C217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0081" y="3352732"/>
            <a:ext cx="3305938" cy="28926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logo with a skull and a black hood&#10;&#10;Description automatically generated">
            <a:extLst>
              <a:ext uri="{FF2B5EF4-FFF2-40B4-BE49-F238E27FC236}">
                <a16:creationId xmlns:a16="http://schemas.microsoft.com/office/drawing/2014/main" id="{CA42B070-6579-697C-7863-CF1E170EA4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52306" y="-53756"/>
            <a:ext cx="1752600" cy="1752600"/>
          </a:xfrm>
          <a:prstGeom prst="rect">
            <a:avLst/>
          </a:prstGeom>
        </p:spPr>
      </p:pic>
    </p:spTree>
    <p:extLst>
      <p:ext uri="{BB962C8B-B14F-4D97-AF65-F5344CB8AC3E}">
        <p14:creationId xmlns:p14="http://schemas.microsoft.com/office/powerpoint/2010/main" val="1018104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15613</TotalTime>
  <Words>2082</Words>
  <Application>Microsoft Office PowerPoint</Application>
  <PresentationFormat>Widescreen</PresentationFormat>
  <Paragraphs>389</Paragraphs>
  <Slides>23</Slides>
  <Notes>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BALTIC GHOST WING</dc:title>
  <dc:creator>OCINSIDER</dc:creator>
  <cp:lastModifiedBy>James Acuna</cp:lastModifiedBy>
  <cp:revision>14</cp:revision>
  <dcterms:created xsi:type="dcterms:W3CDTF">2006-08-16T00:00:00Z</dcterms:created>
  <dcterms:modified xsi:type="dcterms:W3CDTF">2025-04-14T14:11:34Z</dcterms:modified>
  <dc:identifier>DAGDg7ae1Lw</dc:identifier>
</cp:coreProperties>
</file>